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1"/>
  </p:sldMasterIdLst>
  <p:notesMasterIdLst>
    <p:notesMasterId r:id="rId62"/>
  </p:notesMasterIdLst>
  <p:sldIdLst>
    <p:sldId id="256" r:id="rId2"/>
    <p:sldId id="257" r:id="rId3"/>
    <p:sldId id="258" r:id="rId4"/>
    <p:sldId id="263" r:id="rId5"/>
    <p:sldId id="346" r:id="rId6"/>
    <p:sldId id="264" r:id="rId7"/>
    <p:sldId id="259" r:id="rId8"/>
    <p:sldId id="269" r:id="rId9"/>
    <p:sldId id="265" r:id="rId10"/>
    <p:sldId id="266" r:id="rId11"/>
    <p:sldId id="267" r:id="rId12"/>
    <p:sldId id="268" r:id="rId13"/>
    <p:sldId id="270" r:id="rId14"/>
    <p:sldId id="260" r:id="rId15"/>
    <p:sldId id="344" r:id="rId16"/>
    <p:sldId id="345" r:id="rId17"/>
    <p:sldId id="274" r:id="rId18"/>
    <p:sldId id="275" r:id="rId19"/>
    <p:sldId id="276" r:id="rId20"/>
    <p:sldId id="277" r:id="rId21"/>
    <p:sldId id="278" r:id="rId22"/>
    <p:sldId id="326" r:id="rId23"/>
    <p:sldId id="327" r:id="rId24"/>
    <p:sldId id="349" r:id="rId25"/>
    <p:sldId id="328" r:id="rId26"/>
    <p:sldId id="332" r:id="rId27"/>
    <p:sldId id="329" r:id="rId28"/>
    <p:sldId id="330" r:id="rId29"/>
    <p:sldId id="348" r:id="rId30"/>
    <p:sldId id="286" r:id="rId31"/>
    <p:sldId id="287" r:id="rId32"/>
    <p:sldId id="288" r:id="rId33"/>
    <p:sldId id="289" r:id="rId34"/>
    <p:sldId id="290" r:id="rId35"/>
    <p:sldId id="291" r:id="rId36"/>
    <p:sldId id="335" r:id="rId37"/>
    <p:sldId id="337" r:id="rId38"/>
    <p:sldId id="338" r:id="rId39"/>
    <p:sldId id="340" r:id="rId40"/>
    <p:sldId id="341" r:id="rId41"/>
    <p:sldId id="339" r:id="rId42"/>
    <p:sldId id="333" r:id="rId43"/>
    <p:sldId id="334" r:id="rId44"/>
    <p:sldId id="331" r:id="rId45"/>
    <p:sldId id="342" r:id="rId46"/>
    <p:sldId id="343" r:id="rId47"/>
    <p:sldId id="336" r:id="rId48"/>
    <p:sldId id="347" r:id="rId49"/>
    <p:sldId id="350" r:id="rId50"/>
    <p:sldId id="351" r:id="rId51"/>
    <p:sldId id="352" r:id="rId52"/>
    <p:sldId id="353" r:id="rId53"/>
    <p:sldId id="354" r:id="rId54"/>
    <p:sldId id="355" r:id="rId55"/>
    <p:sldId id="323" r:id="rId56"/>
    <p:sldId id="271" r:id="rId57"/>
    <p:sldId id="324" r:id="rId58"/>
    <p:sldId id="325" r:id="rId59"/>
    <p:sldId id="273" r:id="rId60"/>
    <p:sldId id="31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68458-66E7-4A87-BC69-246643529616}" type="datetimeFigureOut">
              <a:rPr lang="en-US" smtClean="0"/>
              <a:t>6/5/2019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3AF41-A16B-4DED-9467-5C521137E468}" type="slidenum">
              <a:rPr lang="en-US" smtClean="0"/>
              <a:t>‹#›</a:t>
            </a:fld>
            <a:endParaRPr lang="en-US"/>
          </a:p>
        </p:txBody>
      </p:sp>
    </p:spTree>
    <p:extLst>
      <p:ext uri="{BB962C8B-B14F-4D97-AF65-F5344CB8AC3E}">
        <p14:creationId xmlns:p14="http://schemas.microsoft.com/office/powerpoint/2010/main" val="243406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a:t>
            </a:r>
            <a:r>
              <a:rPr lang="en-US" dirty="0" err="1"/>
              <a:t>Sx</a:t>
            </a:r>
            <a:r>
              <a:rPr lang="en-US" dirty="0"/>
              <a:t> Timing</a:t>
            </a:r>
            <a:r>
              <a:rPr lang="th-TH" dirty="0"/>
              <a:t>เหมือนคนปกติ</a:t>
            </a:r>
            <a:endParaRPr lang="en-US" dirty="0"/>
          </a:p>
        </p:txBody>
      </p:sp>
      <p:sp>
        <p:nvSpPr>
          <p:cNvPr id="4" name="Slide Number Placeholder 3"/>
          <p:cNvSpPr>
            <a:spLocks noGrp="1"/>
          </p:cNvSpPr>
          <p:nvPr>
            <p:ph type="sldNum" sz="quarter" idx="10"/>
          </p:nvPr>
        </p:nvSpPr>
        <p:spPr/>
        <p:txBody>
          <a:bodyPr/>
          <a:lstStyle/>
          <a:p>
            <a:fld id="{E8B3AF41-A16B-4DED-9467-5C521137E468}" type="slidenum">
              <a:rPr lang="en-US" smtClean="0"/>
              <a:t>21</a:t>
            </a:fld>
            <a:endParaRPr lang="en-US"/>
          </a:p>
        </p:txBody>
      </p:sp>
    </p:spTree>
    <p:extLst>
      <p:ext uri="{BB962C8B-B14F-4D97-AF65-F5344CB8AC3E}">
        <p14:creationId xmlns:p14="http://schemas.microsoft.com/office/powerpoint/2010/main" val="300334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androgen insensitivity</a:t>
            </a:r>
            <a:endParaRPr lang="en-US" dirty="0"/>
          </a:p>
        </p:txBody>
      </p:sp>
      <p:sp>
        <p:nvSpPr>
          <p:cNvPr id="4" name="Slide Number Placeholder 3"/>
          <p:cNvSpPr>
            <a:spLocks noGrp="1"/>
          </p:cNvSpPr>
          <p:nvPr>
            <p:ph type="sldNum" sz="quarter" idx="5"/>
          </p:nvPr>
        </p:nvSpPr>
        <p:spPr/>
        <p:txBody>
          <a:bodyPr/>
          <a:lstStyle/>
          <a:p>
            <a:fld id="{E8B3AF41-A16B-4DED-9467-5C521137E468}" type="slidenum">
              <a:rPr lang="en-US" smtClean="0"/>
              <a:t>23</a:t>
            </a:fld>
            <a:endParaRPr lang="en-US"/>
          </a:p>
        </p:txBody>
      </p:sp>
    </p:spTree>
    <p:extLst>
      <p:ext uri="{BB962C8B-B14F-4D97-AF65-F5344CB8AC3E}">
        <p14:creationId xmlns:p14="http://schemas.microsoft.com/office/powerpoint/2010/main" val="1684304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androgen insensitivity</a:t>
            </a:r>
            <a:endParaRPr lang="en-US" dirty="0"/>
          </a:p>
        </p:txBody>
      </p:sp>
      <p:sp>
        <p:nvSpPr>
          <p:cNvPr id="4" name="Slide Number Placeholder 3"/>
          <p:cNvSpPr>
            <a:spLocks noGrp="1"/>
          </p:cNvSpPr>
          <p:nvPr>
            <p:ph type="sldNum" sz="quarter" idx="5"/>
          </p:nvPr>
        </p:nvSpPr>
        <p:spPr/>
        <p:txBody>
          <a:bodyPr/>
          <a:lstStyle/>
          <a:p>
            <a:fld id="{E8B3AF41-A16B-4DED-9467-5C521137E468}" type="slidenum">
              <a:rPr lang="en-US" smtClean="0"/>
              <a:t>24</a:t>
            </a:fld>
            <a:endParaRPr lang="en-US"/>
          </a:p>
        </p:txBody>
      </p:sp>
    </p:spTree>
    <p:extLst>
      <p:ext uri="{BB962C8B-B14F-4D97-AF65-F5344CB8AC3E}">
        <p14:creationId xmlns:p14="http://schemas.microsoft.com/office/powerpoint/2010/main" val="207316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a:t>ต่อไป</a:t>
            </a:r>
            <a:r>
              <a:rPr lang="en-US" dirty="0"/>
              <a:t> consideration</a:t>
            </a:r>
          </a:p>
        </p:txBody>
      </p:sp>
      <p:sp>
        <p:nvSpPr>
          <p:cNvPr id="4" name="Slide Number Placeholder 3"/>
          <p:cNvSpPr>
            <a:spLocks noGrp="1"/>
          </p:cNvSpPr>
          <p:nvPr>
            <p:ph type="sldNum" sz="quarter" idx="10"/>
          </p:nvPr>
        </p:nvSpPr>
        <p:spPr/>
        <p:txBody>
          <a:bodyPr/>
          <a:lstStyle/>
          <a:p>
            <a:fld id="{3EBA5BD7-F043-4D1B-AA17-CD412FC534DE}" type="slidenum">
              <a:rPr lang="en-US" smtClean="0"/>
              <a:t>34</a:t>
            </a:fld>
            <a:endParaRPr lang="en-US"/>
          </a:p>
        </p:txBody>
      </p:sp>
    </p:spTree>
    <p:extLst>
      <p:ext uri="{BB962C8B-B14F-4D97-AF65-F5344CB8AC3E}">
        <p14:creationId xmlns:p14="http://schemas.microsoft.com/office/powerpoint/2010/main" val="58453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Decreased levels of acetylcholine may increase a patient’s sensitivity to non‐depolarizing neuromuscular blocking agents in motor neuron disease</a:t>
            </a:r>
            <a:endParaRPr lang="en-US" dirty="0"/>
          </a:p>
        </p:txBody>
      </p:sp>
      <p:sp>
        <p:nvSpPr>
          <p:cNvPr id="4" name="Slide Number Placeholder 3"/>
          <p:cNvSpPr>
            <a:spLocks noGrp="1"/>
          </p:cNvSpPr>
          <p:nvPr>
            <p:ph type="sldNum" sz="quarter" idx="5"/>
          </p:nvPr>
        </p:nvSpPr>
        <p:spPr/>
        <p:txBody>
          <a:bodyPr/>
          <a:lstStyle/>
          <a:p>
            <a:fld id="{E8B3AF41-A16B-4DED-9467-5C521137E468}" type="slidenum">
              <a:rPr lang="en-US" smtClean="0"/>
              <a:t>44</a:t>
            </a:fld>
            <a:endParaRPr lang="en-US"/>
          </a:p>
        </p:txBody>
      </p:sp>
    </p:spTree>
    <p:extLst>
      <p:ext uri="{BB962C8B-B14F-4D97-AF65-F5344CB8AC3E}">
        <p14:creationId xmlns:p14="http://schemas.microsoft.com/office/powerpoint/2010/main" val="1887946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general anesthesia was induced via propofol 80 mg and remifentanil 0.25 </a:t>
            </a:r>
            <a:r>
              <a:rPr lang="el-GR" sz="1200" b="0" i="0" kern="1200" dirty="0">
                <a:solidFill>
                  <a:schemeClr val="tx1"/>
                </a:solidFill>
                <a:effectLst/>
                <a:latin typeface="+mn-lt"/>
                <a:ea typeface="+mn-ea"/>
                <a:cs typeface="+mn-cs"/>
              </a:rPr>
              <a:t>μ</a:t>
            </a:r>
            <a:r>
              <a:rPr lang="en-US" sz="1200" b="0" i="0" kern="1200" dirty="0">
                <a:solidFill>
                  <a:schemeClr val="tx1"/>
                </a:solidFill>
                <a:effectLst/>
                <a:latin typeface="+mn-lt"/>
                <a:ea typeface="+mn-ea"/>
                <a:cs typeface="+mn-cs"/>
              </a:rPr>
              <a:t>g/kg/h</a:t>
            </a:r>
          </a:p>
          <a:p>
            <a:r>
              <a:rPr lang="en-US" sz="1200" b="0" i="0" kern="1200" dirty="0">
                <a:solidFill>
                  <a:schemeClr val="tx1"/>
                </a:solidFill>
                <a:effectLst/>
                <a:latin typeface="+mn-lt"/>
                <a:ea typeface="+mn-ea"/>
                <a:cs typeface="+mn-cs"/>
              </a:rPr>
              <a:t>Anesthesia was maintained uneventfully with 5-8 mg/kg/h propofol and remifentanil 0.2-0.25 </a:t>
            </a:r>
            <a:r>
              <a:rPr lang="en-US" sz="1200" b="0" i="0" kern="1200" dirty="0" err="1">
                <a:solidFill>
                  <a:schemeClr val="tx1"/>
                </a:solidFill>
                <a:effectLst/>
                <a:latin typeface="+mn-lt"/>
                <a:ea typeface="+mn-ea"/>
                <a:cs typeface="+mn-cs"/>
              </a:rPr>
              <a:t>μg</a:t>
            </a:r>
            <a:r>
              <a:rPr lang="en-US" sz="1200" b="0" i="0" kern="1200" dirty="0">
                <a:solidFill>
                  <a:schemeClr val="tx1"/>
                </a:solidFill>
                <a:effectLst/>
                <a:latin typeface="+mn-lt"/>
                <a:ea typeface="+mn-ea"/>
                <a:cs typeface="+mn-cs"/>
              </a:rPr>
              <a:t>/kg/min in oxygen and air.</a:t>
            </a:r>
          </a:p>
          <a:p>
            <a:r>
              <a:rPr lang="en-US" sz="1200" b="0" i="0" kern="1200" dirty="0">
                <a:solidFill>
                  <a:schemeClr val="tx1"/>
                </a:solidFill>
                <a:effectLst/>
                <a:latin typeface="+mn-lt"/>
                <a:ea typeface="+mn-ea"/>
                <a:cs typeface="+mn-cs"/>
              </a:rPr>
              <a:t>During the operation, 60 min after the administration of rocuronium, the Anesthesiologist could detect a T1 response</a:t>
            </a:r>
            <a:endParaRPr lang="en-US" dirty="0"/>
          </a:p>
        </p:txBody>
      </p:sp>
      <p:sp>
        <p:nvSpPr>
          <p:cNvPr id="4" name="Slide Number Placeholder 3"/>
          <p:cNvSpPr>
            <a:spLocks noGrp="1"/>
          </p:cNvSpPr>
          <p:nvPr>
            <p:ph type="sldNum" sz="quarter" idx="5"/>
          </p:nvPr>
        </p:nvSpPr>
        <p:spPr/>
        <p:txBody>
          <a:bodyPr/>
          <a:lstStyle/>
          <a:p>
            <a:fld id="{E8B3AF41-A16B-4DED-9467-5C521137E468}" type="slidenum">
              <a:rPr lang="en-US" smtClean="0"/>
              <a:t>46</a:t>
            </a:fld>
            <a:endParaRPr lang="en-US"/>
          </a:p>
        </p:txBody>
      </p:sp>
    </p:spTree>
    <p:extLst>
      <p:ext uri="{BB962C8B-B14F-4D97-AF65-F5344CB8AC3E}">
        <p14:creationId xmlns:p14="http://schemas.microsoft.com/office/powerpoint/2010/main" val="144437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AF41-A16B-4DED-9467-5C521137E468}" type="slidenum">
              <a:rPr lang="en-US" smtClean="0"/>
              <a:t>59</a:t>
            </a:fld>
            <a:endParaRPr lang="en-US"/>
          </a:p>
        </p:txBody>
      </p:sp>
    </p:spTree>
    <p:extLst>
      <p:ext uri="{BB962C8B-B14F-4D97-AF65-F5344CB8AC3E}">
        <p14:creationId xmlns:p14="http://schemas.microsoft.com/office/powerpoint/2010/main" val="2192553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700B27-DE4C-4B9E-BB11-B9027034A00F}" type="datetimeFigureOut">
              <a:rPr lang="en-US" smtClean="0"/>
              <a:pPr/>
              <a:t>6/5/2019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4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6/5/2019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9312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6/5/2019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592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smtClean="0"/>
              <a:t>6/5/2019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324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smtClean="0"/>
              <a:t>6/5/2019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76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6/5/2019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8365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6/5/2019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292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smtClean="0"/>
              <a:t>6/5/2019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687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A9179F-009E-4FA5-B091-7EBB82A185BD}" type="datetimeFigureOut">
              <a:rPr lang="en-US" smtClean="0"/>
              <a:t>6/5/2019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625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E665CEB-0076-4E37-B880-BCEA9784DE0A}" type="datetimeFigureOut">
              <a:rPr lang="en-US" smtClean="0"/>
              <a:t>6/5/2019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648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6/5/2019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6226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E0D914D-B099-4142-A885-11F276715148}" type="datetimeFigureOut">
              <a:rPr lang="en-US" smtClean="0"/>
              <a:t>6/5/2019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0662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702B-0EC2-405F-B3ED-72D43B548678}"/>
              </a:ext>
            </a:extLst>
          </p:cNvPr>
          <p:cNvSpPr>
            <a:spLocks noGrp="1"/>
          </p:cNvSpPr>
          <p:nvPr>
            <p:ph type="ctrTitle"/>
          </p:nvPr>
        </p:nvSpPr>
        <p:spPr>
          <a:xfrm>
            <a:off x="1199697" y="1537279"/>
            <a:ext cx="8825658" cy="2677648"/>
          </a:xfrm>
        </p:spPr>
        <p:txBody>
          <a:bodyPr>
            <a:normAutofit/>
          </a:bodyPr>
          <a:lstStyle/>
          <a:p>
            <a:r>
              <a:rPr lang="en-US" b="1" dirty="0">
                <a:solidFill>
                  <a:schemeClr val="tx1">
                    <a:lumMod val="95000"/>
                    <a:lumOff val="5000"/>
                  </a:schemeClr>
                </a:solidFill>
                <a:effectLst>
                  <a:outerShdw blurRad="38100" dist="38100" dir="2700000" algn="tl">
                    <a:srgbClr val="000000">
                      <a:alpha val="43137"/>
                    </a:srgbClr>
                  </a:outerShdw>
                </a:effectLst>
              </a:rPr>
              <a:t>Interesting case</a:t>
            </a:r>
          </a:p>
        </p:txBody>
      </p:sp>
      <p:sp>
        <p:nvSpPr>
          <p:cNvPr id="3" name="Subtitle 2">
            <a:extLst>
              <a:ext uri="{FF2B5EF4-FFF2-40B4-BE49-F238E27FC236}">
                <a16:creationId xmlns:a16="http://schemas.microsoft.com/office/drawing/2014/main" id="{DD8C9D63-8523-4C33-8384-6624431B9551}"/>
              </a:ext>
            </a:extLst>
          </p:cNvPr>
          <p:cNvSpPr>
            <a:spLocks noGrp="1"/>
          </p:cNvSpPr>
          <p:nvPr>
            <p:ph type="subTitle" idx="1"/>
          </p:nvPr>
        </p:nvSpPr>
        <p:spPr>
          <a:xfrm>
            <a:off x="7931535" y="5649640"/>
            <a:ext cx="3369739" cy="1220598"/>
          </a:xfrm>
        </p:spPr>
        <p:txBody>
          <a:bodyPr>
            <a:normAutofit/>
          </a:bodyPr>
          <a:lstStyle/>
          <a:p>
            <a:r>
              <a:rPr lang="en-US" sz="2000" b="1" dirty="0">
                <a:solidFill>
                  <a:schemeClr val="tx1">
                    <a:lumMod val="95000"/>
                    <a:lumOff val="5000"/>
                  </a:schemeClr>
                </a:solidFill>
              </a:rPr>
              <a:t>R</a:t>
            </a:r>
            <a:r>
              <a:rPr lang="th-TH" sz="2000" b="1" dirty="0">
                <a:solidFill>
                  <a:schemeClr val="tx1">
                    <a:lumMod val="95000"/>
                    <a:lumOff val="5000"/>
                  </a:schemeClr>
                </a:solidFill>
              </a:rPr>
              <a:t>2</a:t>
            </a:r>
            <a:r>
              <a:rPr lang="th-TH" sz="2800" b="1" dirty="0">
                <a:solidFill>
                  <a:schemeClr val="tx1">
                    <a:lumMod val="95000"/>
                    <a:lumOff val="5000"/>
                  </a:schemeClr>
                </a:solidFill>
              </a:rPr>
              <a:t>สุพฤกษ์ /อ.กฤษณะ</a:t>
            </a:r>
            <a:endParaRPr lang="en-US" sz="2800" b="1" dirty="0">
              <a:solidFill>
                <a:schemeClr val="tx1">
                  <a:lumMod val="95000"/>
                  <a:lumOff val="5000"/>
                </a:schemeClr>
              </a:solidFill>
            </a:endParaRPr>
          </a:p>
        </p:txBody>
      </p:sp>
      <p:sp>
        <p:nvSpPr>
          <p:cNvPr id="4" name="TextBox 3">
            <a:extLst>
              <a:ext uri="{FF2B5EF4-FFF2-40B4-BE49-F238E27FC236}">
                <a16:creationId xmlns:a16="http://schemas.microsoft.com/office/drawing/2014/main" id="{7ADBB5FD-5147-42B7-AF36-7100B7AB59C2}"/>
              </a:ext>
            </a:extLst>
          </p:cNvPr>
          <p:cNvSpPr txBox="1"/>
          <p:nvPr/>
        </p:nvSpPr>
        <p:spPr>
          <a:xfrm>
            <a:off x="1207363" y="4572000"/>
            <a:ext cx="7466120"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7</a:t>
            </a:r>
            <a:r>
              <a:rPr lang="en-US" sz="3200" baseline="30000" dirty="0">
                <a:effectLst>
                  <a:outerShdw blurRad="38100" dist="38100" dir="2700000" algn="tl">
                    <a:srgbClr val="000000">
                      <a:alpha val="43137"/>
                    </a:srgbClr>
                  </a:outerShdw>
                </a:effectLst>
              </a:rPr>
              <a:t>th</a:t>
            </a:r>
            <a:r>
              <a:rPr lang="en-US" sz="3200" dirty="0">
                <a:effectLst>
                  <a:outerShdw blurRad="38100" dist="38100" dir="2700000" algn="tl">
                    <a:srgbClr val="000000">
                      <a:alpha val="43137"/>
                    </a:srgbClr>
                  </a:outerShdw>
                </a:effectLst>
              </a:rPr>
              <a:t> June 2019</a:t>
            </a:r>
          </a:p>
        </p:txBody>
      </p:sp>
    </p:spTree>
    <p:extLst>
      <p:ext uri="{BB962C8B-B14F-4D97-AF65-F5344CB8AC3E}">
        <p14:creationId xmlns:p14="http://schemas.microsoft.com/office/powerpoint/2010/main" val="681467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BB49-C0A7-4624-9B3E-C18B91169CA9}"/>
              </a:ext>
            </a:extLst>
          </p:cNvPr>
          <p:cNvSpPr>
            <a:spLocks noGrp="1"/>
          </p:cNvSpPr>
          <p:nvPr>
            <p:ph type="title"/>
          </p:nvPr>
        </p:nvSpPr>
        <p:spPr>
          <a:noFill/>
        </p:spPr>
        <p:txBody>
          <a:bodyPr/>
          <a:lstStyle/>
          <a:p>
            <a:r>
              <a:rPr lang="en-US" b="1" dirty="0">
                <a:solidFill>
                  <a:schemeClr val="tx1">
                    <a:lumMod val="95000"/>
                    <a:lumOff val="5000"/>
                  </a:schemeClr>
                </a:solidFill>
              </a:rPr>
              <a:t>Physical examination</a:t>
            </a:r>
            <a:endParaRPr lang="th-TH" b="1"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C92986A5-3FEE-4933-99BE-9B3330DE707E}"/>
              </a:ext>
            </a:extLst>
          </p:cNvPr>
          <p:cNvSpPr>
            <a:spLocks noGrp="1"/>
          </p:cNvSpPr>
          <p:nvPr>
            <p:ph idx="1"/>
          </p:nvPr>
        </p:nvSpPr>
        <p:spPr>
          <a:xfrm>
            <a:off x="1163833" y="2124104"/>
            <a:ext cx="8761411" cy="4099141"/>
          </a:xfrm>
        </p:spPr>
        <p:txBody>
          <a:bodyPr>
            <a:normAutofit/>
          </a:bodyPr>
          <a:lstStyle/>
          <a:p>
            <a:r>
              <a:rPr lang="en-US" sz="3200" b="1" dirty="0">
                <a:solidFill>
                  <a:schemeClr val="tx1"/>
                </a:solidFill>
              </a:rPr>
              <a:t>Airway</a:t>
            </a:r>
            <a:r>
              <a:rPr lang="en-US" sz="3200" dirty="0">
                <a:solidFill>
                  <a:schemeClr val="tx1"/>
                </a:solidFill>
              </a:rPr>
              <a:t> : </a:t>
            </a:r>
          </a:p>
          <a:p>
            <a:pPr lvl="1"/>
            <a:r>
              <a:rPr lang="en-US" sz="2800" dirty="0" err="1">
                <a:solidFill>
                  <a:schemeClr val="tx1"/>
                </a:solidFill>
              </a:rPr>
              <a:t>Mallampati</a:t>
            </a:r>
            <a:r>
              <a:rPr lang="en-US" sz="2800" dirty="0">
                <a:solidFill>
                  <a:schemeClr val="tx1"/>
                </a:solidFill>
              </a:rPr>
              <a:t> grade 1</a:t>
            </a:r>
          </a:p>
          <a:p>
            <a:pPr lvl="1"/>
            <a:r>
              <a:rPr lang="en-US" sz="2800" dirty="0">
                <a:solidFill>
                  <a:schemeClr val="tx1"/>
                </a:solidFill>
              </a:rPr>
              <a:t>Thyromental distance &gt; 6 cm</a:t>
            </a:r>
          </a:p>
          <a:p>
            <a:pPr lvl="1"/>
            <a:r>
              <a:rPr lang="en-US" sz="2800" dirty="0">
                <a:solidFill>
                  <a:schemeClr val="tx1"/>
                </a:solidFill>
              </a:rPr>
              <a:t>Mouth opening &gt; 3 cm</a:t>
            </a:r>
          </a:p>
          <a:p>
            <a:pPr lvl="1"/>
            <a:r>
              <a:rPr lang="en-US" sz="2800" dirty="0">
                <a:solidFill>
                  <a:schemeClr val="tx1"/>
                </a:solidFill>
              </a:rPr>
              <a:t>Upper lip bite test grade I</a:t>
            </a:r>
          </a:p>
          <a:p>
            <a:pPr lvl="1"/>
            <a:r>
              <a:rPr lang="en-US" sz="2800" dirty="0">
                <a:solidFill>
                  <a:schemeClr val="tx1"/>
                </a:solidFill>
              </a:rPr>
              <a:t>No prominent incisor</a:t>
            </a:r>
          </a:p>
          <a:p>
            <a:pPr lvl="1"/>
            <a:r>
              <a:rPr lang="en-US" sz="2800" dirty="0">
                <a:solidFill>
                  <a:schemeClr val="tx1"/>
                </a:solidFill>
              </a:rPr>
              <a:t>no limit head and neck motion</a:t>
            </a:r>
          </a:p>
          <a:p>
            <a:pPr lvl="1"/>
            <a:endParaRPr lang="en-US" sz="2800" dirty="0">
              <a:solidFill>
                <a:schemeClr val="tx1"/>
              </a:solidFill>
            </a:endParaRPr>
          </a:p>
          <a:p>
            <a:endParaRPr lang="en-US" dirty="0">
              <a:solidFill>
                <a:schemeClr val="tx1"/>
              </a:solidFill>
            </a:endParaRPr>
          </a:p>
          <a:p>
            <a:endParaRPr lang="en-US" dirty="0">
              <a:solidFill>
                <a:schemeClr val="tx1"/>
              </a:solidFill>
            </a:endParaRPr>
          </a:p>
          <a:p>
            <a:endParaRPr lang="th-TH" dirty="0">
              <a:solidFill>
                <a:schemeClr val="tx1"/>
              </a:solidFill>
            </a:endParaRPr>
          </a:p>
        </p:txBody>
      </p:sp>
    </p:spTree>
    <p:extLst>
      <p:ext uri="{BB962C8B-B14F-4D97-AF65-F5344CB8AC3E}">
        <p14:creationId xmlns:p14="http://schemas.microsoft.com/office/powerpoint/2010/main" val="100269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39DA-0562-4720-9513-C3FE16D4F0A8}"/>
              </a:ext>
            </a:extLst>
          </p:cNvPr>
          <p:cNvSpPr>
            <a:spLocks noGrp="1"/>
          </p:cNvSpPr>
          <p:nvPr>
            <p:ph type="title"/>
          </p:nvPr>
        </p:nvSpPr>
        <p:spPr>
          <a:noFill/>
        </p:spPr>
        <p:txBody>
          <a:bodyPr/>
          <a:lstStyle/>
          <a:p>
            <a:r>
              <a:rPr lang="en-US" b="1" dirty="0">
                <a:solidFill>
                  <a:schemeClr val="tx1">
                    <a:lumMod val="95000"/>
                    <a:lumOff val="5000"/>
                  </a:schemeClr>
                </a:solidFill>
              </a:rPr>
              <a:t>Physical examination</a:t>
            </a:r>
            <a:endParaRPr lang="th-TH" b="1"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000E9C96-7A53-4368-A187-38AB6E27CC03}"/>
              </a:ext>
            </a:extLst>
          </p:cNvPr>
          <p:cNvSpPr>
            <a:spLocks noGrp="1"/>
          </p:cNvSpPr>
          <p:nvPr>
            <p:ph idx="1"/>
          </p:nvPr>
        </p:nvSpPr>
        <p:spPr>
          <a:xfrm>
            <a:off x="1154954" y="2603499"/>
            <a:ext cx="10243974" cy="4081385"/>
          </a:xfrm>
        </p:spPr>
        <p:txBody>
          <a:bodyPr>
            <a:normAutofit/>
          </a:bodyPr>
          <a:lstStyle/>
          <a:p>
            <a:r>
              <a:rPr lang="en-US" sz="2800" b="1" dirty="0">
                <a:solidFill>
                  <a:schemeClr val="tx1"/>
                </a:solidFill>
              </a:rPr>
              <a:t>RS </a:t>
            </a:r>
            <a:r>
              <a:rPr lang="en-US" sz="2800" dirty="0">
                <a:solidFill>
                  <a:schemeClr val="tx1"/>
                </a:solidFill>
              </a:rPr>
              <a:t>: clear, equal breath sound</a:t>
            </a:r>
            <a:br>
              <a:rPr lang="en-US" sz="2800" dirty="0">
                <a:solidFill>
                  <a:schemeClr val="tx1"/>
                </a:solidFill>
              </a:rPr>
            </a:br>
            <a:endParaRPr lang="en-US" sz="2800" dirty="0">
              <a:solidFill>
                <a:schemeClr val="tx1"/>
              </a:solidFill>
            </a:endParaRPr>
          </a:p>
          <a:p>
            <a:r>
              <a:rPr lang="en-US" sz="2800" b="1" dirty="0">
                <a:solidFill>
                  <a:schemeClr val="tx1"/>
                </a:solidFill>
              </a:rPr>
              <a:t>CVS</a:t>
            </a:r>
            <a:r>
              <a:rPr lang="en-US" sz="2800" dirty="0">
                <a:solidFill>
                  <a:schemeClr val="tx1"/>
                </a:solidFill>
              </a:rPr>
              <a:t> : pulse full and regular, normal s1,s2 , no murmur</a:t>
            </a:r>
          </a:p>
          <a:p>
            <a:r>
              <a:rPr lang="en-US" sz="2800" b="1" dirty="0">
                <a:solidFill>
                  <a:schemeClr val="tx1"/>
                </a:solidFill>
              </a:rPr>
              <a:t>Abdomen</a:t>
            </a:r>
            <a:r>
              <a:rPr lang="en-US" sz="2800" dirty="0">
                <a:solidFill>
                  <a:schemeClr val="tx1"/>
                </a:solidFill>
              </a:rPr>
              <a:t> : soft, not tender</a:t>
            </a:r>
            <a:br>
              <a:rPr lang="en-US" sz="2800" dirty="0">
                <a:solidFill>
                  <a:schemeClr val="tx1"/>
                </a:solidFill>
              </a:rPr>
            </a:br>
            <a:endParaRPr lang="th-TH" sz="2800" dirty="0">
              <a:solidFill>
                <a:schemeClr val="tx1"/>
              </a:solidFill>
            </a:endParaRPr>
          </a:p>
        </p:txBody>
      </p:sp>
    </p:spTree>
    <p:extLst>
      <p:ext uri="{BB962C8B-B14F-4D97-AF65-F5344CB8AC3E}">
        <p14:creationId xmlns:p14="http://schemas.microsoft.com/office/powerpoint/2010/main" val="1881526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94A7D-8897-46D1-B0E8-394496AF8571}"/>
              </a:ext>
            </a:extLst>
          </p:cNvPr>
          <p:cNvSpPr>
            <a:spLocks noGrp="1"/>
          </p:cNvSpPr>
          <p:nvPr>
            <p:ph type="title"/>
          </p:nvPr>
        </p:nvSpPr>
        <p:spPr>
          <a:noFill/>
        </p:spPr>
        <p:txBody>
          <a:bodyPr/>
          <a:lstStyle/>
          <a:p>
            <a:r>
              <a:rPr lang="en-US" b="1" dirty="0">
                <a:solidFill>
                  <a:schemeClr val="tx1">
                    <a:lumMod val="95000"/>
                    <a:lumOff val="5000"/>
                  </a:schemeClr>
                </a:solidFill>
              </a:rPr>
              <a:t>Physical examination</a:t>
            </a:r>
            <a:endParaRPr lang="th-TH" b="1"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8F3B2C6-088F-47E5-B75A-E868D8963848}"/>
              </a:ext>
            </a:extLst>
          </p:cNvPr>
          <p:cNvSpPr>
            <a:spLocks noGrp="1"/>
          </p:cNvSpPr>
          <p:nvPr>
            <p:ph idx="1"/>
          </p:nvPr>
        </p:nvSpPr>
        <p:spPr>
          <a:xfrm>
            <a:off x="1154955" y="2603500"/>
            <a:ext cx="9098754" cy="3416300"/>
          </a:xfrm>
        </p:spPr>
        <p:txBody>
          <a:bodyPr>
            <a:normAutofit/>
          </a:bodyPr>
          <a:lstStyle/>
          <a:p>
            <a:r>
              <a:rPr lang="en-US" sz="2800" b="1" dirty="0">
                <a:solidFill>
                  <a:schemeClr val="tx1"/>
                </a:solidFill>
              </a:rPr>
              <a:t>Extremities</a:t>
            </a:r>
            <a:r>
              <a:rPr lang="en-US" sz="2800" dirty="0">
                <a:solidFill>
                  <a:schemeClr val="tx1"/>
                </a:solidFill>
              </a:rPr>
              <a:t> : no pitting edema, </a:t>
            </a:r>
            <a:r>
              <a:rPr lang="en-US" sz="2800" dirty="0">
                <a:solidFill>
                  <a:srgbClr val="FF0000"/>
                </a:solidFill>
              </a:rPr>
              <a:t>muscle atrophy both hands</a:t>
            </a:r>
            <a:br>
              <a:rPr lang="en-US" sz="2800" dirty="0">
                <a:solidFill>
                  <a:schemeClr val="tx1"/>
                </a:solidFill>
              </a:rPr>
            </a:br>
            <a:endParaRPr lang="en-US" sz="2800" dirty="0">
              <a:solidFill>
                <a:schemeClr val="tx1"/>
              </a:solidFill>
            </a:endParaRPr>
          </a:p>
          <a:p>
            <a:r>
              <a:rPr lang="en-US" sz="2800" b="1" dirty="0">
                <a:solidFill>
                  <a:schemeClr val="tx1"/>
                </a:solidFill>
              </a:rPr>
              <a:t>Neuro </a:t>
            </a:r>
            <a:r>
              <a:rPr lang="en-US" sz="2800" dirty="0">
                <a:solidFill>
                  <a:schemeClr val="tx1"/>
                </a:solidFill>
              </a:rPr>
              <a:t>: E4V5M6, Pupil 2 mm RTLBE , Full EOM, no facial palsy, </a:t>
            </a:r>
            <a:r>
              <a:rPr lang="en-US" sz="2800" dirty="0">
                <a:solidFill>
                  <a:srgbClr val="007033"/>
                </a:solidFill>
              </a:rPr>
              <a:t>intact gag reflex</a:t>
            </a:r>
            <a:r>
              <a:rPr lang="en-US" sz="2800" dirty="0">
                <a:solidFill>
                  <a:schemeClr val="tx1"/>
                </a:solidFill>
              </a:rPr>
              <a:t>, </a:t>
            </a:r>
            <a:r>
              <a:rPr lang="en-US" sz="2800" dirty="0">
                <a:solidFill>
                  <a:srgbClr val="FF0000"/>
                </a:solidFill>
              </a:rPr>
              <a:t>tongue fasciculation</a:t>
            </a:r>
          </a:p>
          <a:p>
            <a:r>
              <a:rPr lang="en-US" sz="2800" dirty="0">
                <a:solidFill>
                  <a:srgbClr val="007033"/>
                </a:solidFill>
              </a:rPr>
              <a:t>motor grade 5 all</a:t>
            </a:r>
            <a:r>
              <a:rPr lang="en-US" sz="2800" dirty="0">
                <a:solidFill>
                  <a:schemeClr val="tx1"/>
                </a:solidFill>
              </a:rPr>
              <a:t>, sensory intact ,normal Babinski sign</a:t>
            </a:r>
            <a:endParaRPr lang="th-TH" sz="2800" dirty="0">
              <a:solidFill>
                <a:schemeClr val="tx1"/>
              </a:solidFill>
            </a:endParaRPr>
          </a:p>
          <a:p>
            <a:endParaRPr lang="th-TH" sz="2000" dirty="0">
              <a:solidFill>
                <a:schemeClr val="tx1"/>
              </a:solidFill>
            </a:endParaRPr>
          </a:p>
        </p:txBody>
      </p:sp>
    </p:spTree>
    <p:extLst>
      <p:ext uri="{BB962C8B-B14F-4D97-AF65-F5344CB8AC3E}">
        <p14:creationId xmlns:p14="http://schemas.microsoft.com/office/powerpoint/2010/main" val="3043537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idx="4294967295"/>
          </p:nvPr>
        </p:nvSpPr>
        <p:spPr>
          <a:xfrm>
            <a:off x="1838325" y="3059760"/>
            <a:ext cx="8515350" cy="1501775"/>
          </a:xfrm>
          <a:solidFill>
            <a:srgbClr val="002060"/>
          </a:solidFill>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dirty="0"/>
              <a:t>R1</a:t>
            </a:r>
            <a:br>
              <a:rPr lang="en-US" dirty="0"/>
            </a:br>
            <a:r>
              <a:rPr lang="en-US" dirty="0"/>
              <a:t>Investigation</a:t>
            </a:r>
            <a:endParaRPr lang="th-TH" dirty="0"/>
          </a:p>
        </p:txBody>
      </p:sp>
    </p:spTree>
    <p:extLst>
      <p:ext uri="{BB962C8B-B14F-4D97-AF65-F5344CB8AC3E}">
        <p14:creationId xmlns:p14="http://schemas.microsoft.com/office/powerpoint/2010/main" val="576290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073D-91BB-4E5C-AE83-4F0B0B5D57FB}"/>
              </a:ext>
            </a:extLst>
          </p:cNvPr>
          <p:cNvSpPr>
            <a:spLocks noGrp="1"/>
          </p:cNvSpPr>
          <p:nvPr>
            <p:ph type="title"/>
          </p:nvPr>
        </p:nvSpPr>
        <p:spPr/>
        <p:txBody>
          <a:bodyPr/>
          <a:lstStyle/>
          <a:p>
            <a:r>
              <a:rPr lang="en-US" b="1" dirty="0">
                <a:solidFill>
                  <a:schemeClr val="tx1">
                    <a:lumMod val="95000"/>
                    <a:lumOff val="5000"/>
                  </a:schemeClr>
                </a:solidFill>
              </a:rPr>
              <a:t>Investigation</a:t>
            </a:r>
          </a:p>
        </p:txBody>
      </p:sp>
      <p:sp>
        <p:nvSpPr>
          <p:cNvPr id="3" name="Content Placeholder 2">
            <a:extLst>
              <a:ext uri="{FF2B5EF4-FFF2-40B4-BE49-F238E27FC236}">
                <a16:creationId xmlns:a16="http://schemas.microsoft.com/office/drawing/2014/main" id="{1493510C-8CC7-44A5-8A87-2976D5B5378F}"/>
              </a:ext>
            </a:extLst>
          </p:cNvPr>
          <p:cNvSpPr>
            <a:spLocks noGrp="1"/>
          </p:cNvSpPr>
          <p:nvPr>
            <p:ph idx="1"/>
          </p:nvPr>
        </p:nvSpPr>
        <p:spPr>
          <a:xfrm>
            <a:off x="1066800" y="2236351"/>
            <a:ext cx="10058400" cy="4023360"/>
          </a:xfrm>
        </p:spPr>
        <p:txBody>
          <a:bodyPr>
            <a:normAutofit fontScale="92500" lnSpcReduction="20000"/>
          </a:bodyPr>
          <a:lstStyle/>
          <a:p>
            <a:r>
              <a:rPr lang="en-US" sz="3200" dirty="0">
                <a:solidFill>
                  <a:schemeClr val="tx1"/>
                </a:solidFill>
              </a:rPr>
              <a:t>CBC : Hb 14g/dl  Hct45%, 			</a:t>
            </a:r>
          </a:p>
          <a:p>
            <a:r>
              <a:rPr lang="en-US" sz="3200" dirty="0">
                <a:solidFill>
                  <a:schemeClr val="tx1"/>
                </a:solidFill>
              </a:rPr>
              <a:t>Platelet239,000/mm3</a:t>
            </a:r>
          </a:p>
          <a:p>
            <a:endParaRPr lang="en-US" sz="3200" dirty="0">
              <a:solidFill>
                <a:schemeClr val="tx1"/>
              </a:solidFill>
            </a:endParaRPr>
          </a:p>
          <a:p>
            <a:r>
              <a:rPr lang="en-US" sz="3200" dirty="0">
                <a:solidFill>
                  <a:schemeClr val="tx1"/>
                </a:solidFill>
              </a:rPr>
              <a:t>BUN/Cr :10.1/ 0.56 mg/dL		TP 7.61 , Alb 4.8</a:t>
            </a:r>
          </a:p>
          <a:p>
            <a:r>
              <a:rPr lang="en-US" sz="3200" dirty="0">
                <a:solidFill>
                  <a:schemeClr val="tx1"/>
                </a:solidFill>
              </a:rPr>
              <a:t>Na :140mEq/L				TB 0.59, DB 0.21</a:t>
            </a:r>
          </a:p>
          <a:p>
            <a:pPr marL="0" indent="0">
              <a:buNone/>
            </a:pPr>
            <a:r>
              <a:rPr lang="en-US" sz="3200" dirty="0">
                <a:solidFill>
                  <a:schemeClr val="tx1"/>
                </a:solidFill>
              </a:rPr>
              <a:t>K :3.62mEq/L				AST 40,  ALT 61 , ALP 53</a:t>
            </a:r>
          </a:p>
          <a:p>
            <a:pPr marL="0" indent="0">
              <a:buNone/>
            </a:pPr>
            <a:r>
              <a:rPr lang="en-US" sz="3200" dirty="0">
                <a:solidFill>
                  <a:schemeClr val="tx1"/>
                </a:solidFill>
              </a:rPr>
              <a:t>Cl :101mEq/L</a:t>
            </a:r>
          </a:p>
          <a:p>
            <a:pPr marL="0" indent="0">
              <a:buNone/>
            </a:pPr>
            <a:r>
              <a:rPr lang="en-US" sz="3200" dirty="0">
                <a:solidFill>
                  <a:schemeClr val="tx1"/>
                </a:solidFill>
              </a:rPr>
              <a:t>HCO</a:t>
            </a:r>
            <a:r>
              <a:rPr lang="en-US" sz="3200" baseline="-25000" dirty="0">
                <a:solidFill>
                  <a:schemeClr val="tx1"/>
                </a:solidFill>
              </a:rPr>
              <a:t>3</a:t>
            </a:r>
            <a:r>
              <a:rPr lang="en-US" sz="3200" dirty="0">
                <a:solidFill>
                  <a:schemeClr val="tx1"/>
                </a:solidFill>
              </a:rPr>
              <a:t>  :22.4mEq/L</a:t>
            </a:r>
          </a:p>
          <a:p>
            <a:pPr marL="0" indent="0">
              <a:buNone/>
            </a:pPr>
            <a:endParaRPr lang="en-US" sz="3200" dirty="0">
              <a:solidFill>
                <a:schemeClr val="tx1"/>
              </a:solidFill>
            </a:endParaRPr>
          </a:p>
          <a:p>
            <a:endParaRPr lang="en-US" dirty="0"/>
          </a:p>
        </p:txBody>
      </p:sp>
    </p:spTree>
    <p:extLst>
      <p:ext uri="{BB962C8B-B14F-4D97-AF65-F5344CB8AC3E}">
        <p14:creationId xmlns:p14="http://schemas.microsoft.com/office/powerpoint/2010/main" val="126374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F007A-F3DC-4687-BB41-9973A458EAFE}"/>
              </a:ext>
            </a:extLst>
          </p:cNvPr>
          <p:cNvPicPr>
            <a:picLocks noChangeAspect="1"/>
          </p:cNvPicPr>
          <p:nvPr/>
        </p:nvPicPr>
        <p:blipFill rotWithShape="1">
          <a:blip r:embed="rId2"/>
          <a:srcRect l="25274" t="14886" r="20357" b="13658"/>
          <a:stretch/>
        </p:blipFill>
        <p:spPr>
          <a:xfrm>
            <a:off x="3559945" y="519344"/>
            <a:ext cx="5903650" cy="5819311"/>
          </a:xfrm>
          <a:prstGeom prst="rect">
            <a:avLst/>
          </a:prstGeom>
        </p:spPr>
      </p:pic>
      <p:sp>
        <p:nvSpPr>
          <p:cNvPr id="4" name="TextBox 3">
            <a:extLst>
              <a:ext uri="{FF2B5EF4-FFF2-40B4-BE49-F238E27FC236}">
                <a16:creationId xmlns:a16="http://schemas.microsoft.com/office/drawing/2014/main" id="{8065A637-93EA-4A9B-8999-7D05DD580B8D}"/>
              </a:ext>
            </a:extLst>
          </p:cNvPr>
          <p:cNvSpPr txBox="1"/>
          <p:nvPr/>
        </p:nvSpPr>
        <p:spPr>
          <a:xfrm>
            <a:off x="506027" y="896645"/>
            <a:ext cx="2627790" cy="646331"/>
          </a:xfrm>
          <a:prstGeom prst="rect">
            <a:avLst/>
          </a:prstGeom>
          <a:noFill/>
        </p:spPr>
        <p:txBody>
          <a:bodyPr wrap="square" rtlCol="0">
            <a:spAutoFit/>
          </a:bodyPr>
          <a:lstStyle/>
          <a:p>
            <a:pPr algn="ctr"/>
            <a:r>
              <a:rPr lang="en-US" sz="3600" b="1" dirty="0"/>
              <a:t>CXR</a:t>
            </a:r>
          </a:p>
        </p:txBody>
      </p:sp>
    </p:spTree>
    <p:extLst>
      <p:ext uri="{BB962C8B-B14F-4D97-AF65-F5344CB8AC3E}">
        <p14:creationId xmlns:p14="http://schemas.microsoft.com/office/powerpoint/2010/main" val="3528681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C1329-2CCD-4FA6-A4B2-6EC49C769F02}"/>
              </a:ext>
            </a:extLst>
          </p:cNvPr>
          <p:cNvSpPr txBox="1"/>
          <p:nvPr/>
        </p:nvSpPr>
        <p:spPr>
          <a:xfrm>
            <a:off x="506027" y="896645"/>
            <a:ext cx="2627790" cy="646331"/>
          </a:xfrm>
          <a:prstGeom prst="rect">
            <a:avLst/>
          </a:prstGeom>
          <a:noFill/>
        </p:spPr>
        <p:txBody>
          <a:bodyPr wrap="square" rtlCol="0">
            <a:spAutoFit/>
          </a:bodyPr>
          <a:lstStyle/>
          <a:p>
            <a:pPr algn="ctr"/>
            <a:r>
              <a:rPr lang="en-US" sz="3600" b="1" dirty="0"/>
              <a:t>EKG</a:t>
            </a:r>
          </a:p>
        </p:txBody>
      </p:sp>
      <p:pic>
        <p:nvPicPr>
          <p:cNvPr id="3074" name="Picture 2" descr="https://scontent.fbkk5-7.fna.fbcdn.net/v/t1.15752-9/61344204_2262068533872052_3394638023571275776_n.jpg?_nc_cat=108&amp;_nc_eui2=AeFiNCwXEizIgs79fX5-lvuSLv13TiK1wPCJrjlRurYW8D-txMvOf6hITFa1oMdYF0_cddH0DtOUqEWVlLzUfEqiz8qWhyuso7jFDSwq7SQGBA&amp;_nc_ht=scontent.fbkk5-7.fna&amp;oh=e6c7e7481bb39f385e9f6b162ad9c825&amp;oe=5D9CF163">
            <a:extLst>
              <a:ext uri="{FF2B5EF4-FFF2-40B4-BE49-F238E27FC236}">
                <a16:creationId xmlns:a16="http://schemas.microsoft.com/office/drawing/2014/main" id="{553A81A5-7B1A-45E7-B048-B73942F6F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99" t="14845" r="33596" b="16935"/>
          <a:stretch/>
        </p:blipFill>
        <p:spPr bwMode="auto">
          <a:xfrm rot="16200000">
            <a:off x="5040042" y="-598989"/>
            <a:ext cx="4489881" cy="8302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595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idx="4294967295"/>
          </p:nvPr>
        </p:nvSpPr>
        <p:spPr>
          <a:xfrm>
            <a:off x="1838325" y="2678112"/>
            <a:ext cx="8515350" cy="1501775"/>
          </a:xfrm>
          <a:solidFill>
            <a:srgbClr val="002060"/>
          </a:solidFill>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dirty="0"/>
              <a:t>R1</a:t>
            </a:r>
            <a:br>
              <a:rPr lang="en-US" dirty="0"/>
            </a:br>
            <a:r>
              <a:rPr lang="en-US" dirty="0"/>
              <a:t>Problem lists &amp; ASA classification</a:t>
            </a:r>
            <a:endParaRPr lang="th-TH" dirty="0"/>
          </a:p>
        </p:txBody>
      </p:sp>
    </p:spTree>
    <p:extLst>
      <p:ext uri="{BB962C8B-B14F-4D97-AF65-F5344CB8AC3E}">
        <p14:creationId xmlns:p14="http://schemas.microsoft.com/office/powerpoint/2010/main" val="3509488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542B-1790-478D-9FB1-6915BB611669}"/>
              </a:ext>
            </a:extLst>
          </p:cNvPr>
          <p:cNvSpPr>
            <a:spLocks noGrp="1"/>
          </p:cNvSpPr>
          <p:nvPr>
            <p:ph type="title"/>
          </p:nvPr>
        </p:nvSpPr>
        <p:spPr/>
        <p:txBody>
          <a:bodyPr/>
          <a:lstStyle/>
          <a:p>
            <a:r>
              <a:rPr lang="en-US" b="1" dirty="0">
                <a:solidFill>
                  <a:schemeClr val="tx1">
                    <a:lumMod val="95000"/>
                    <a:lumOff val="5000"/>
                  </a:schemeClr>
                </a:solidFill>
              </a:rPr>
              <a:t>Problem lists</a:t>
            </a:r>
          </a:p>
        </p:txBody>
      </p:sp>
      <p:sp>
        <p:nvSpPr>
          <p:cNvPr id="3" name="Content Placeholder 2">
            <a:extLst>
              <a:ext uri="{FF2B5EF4-FFF2-40B4-BE49-F238E27FC236}">
                <a16:creationId xmlns:a16="http://schemas.microsoft.com/office/drawing/2014/main" id="{EE616624-8920-4FA3-AD04-4F7BD98D4D62}"/>
              </a:ext>
            </a:extLst>
          </p:cNvPr>
          <p:cNvSpPr>
            <a:spLocks noGrp="1"/>
          </p:cNvSpPr>
          <p:nvPr>
            <p:ph idx="1"/>
          </p:nvPr>
        </p:nvSpPr>
        <p:spPr>
          <a:xfrm>
            <a:off x="1154954" y="2603500"/>
            <a:ext cx="10377139" cy="3416300"/>
          </a:xfrm>
        </p:spPr>
        <p:txBody>
          <a:bodyPr>
            <a:normAutofit/>
          </a:bodyPr>
          <a:lstStyle/>
          <a:p>
            <a:pPr>
              <a:buFont typeface="Wingdings" panose="05000000000000000000" pitchFamily="2" charset="2"/>
              <a:buChar char="§"/>
            </a:pPr>
            <a:r>
              <a:rPr lang="en-US" sz="2800" dirty="0">
                <a:solidFill>
                  <a:schemeClr val="tx1"/>
                </a:solidFill>
              </a:rPr>
              <a:t> </a:t>
            </a:r>
            <a:r>
              <a:rPr lang="en-US" sz="3200" dirty="0">
                <a:solidFill>
                  <a:schemeClr val="tx1"/>
                </a:solidFill>
              </a:rPr>
              <a:t>Gallbladder polyp  	Operation : LC</a:t>
            </a:r>
          </a:p>
          <a:p>
            <a:pPr>
              <a:buFont typeface="Wingdings" panose="05000000000000000000" pitchFamily="2" charset="2"/>
              <a:buChar char="§"/>
            </a:pPr>
            <a:r>
              <a:rPr lang="en-US" sz="3200" dirty="0">
                <a:solidFill>
                  <a:schemeClr val="tx1"/>
                </a:solidFill>
              </a:rPr>
              <a:t> Kennedy’s disease</a:t>
            </a:r>
          </a:p>
          <a:p>
            <a:pPr>
              <a:buFont typeface="Wingdings" panose="05000000000000000000" pitchFamily="2" charset="2"/>
              <a:buChar char="§"/>
            </a:pPr>
            <a:r>
              <a:rPr lang="en-US" sz="3200" dirty="0">
                <a:solidFill>
                  <a:schemeClr val="tx1"/>
                </a:solidFill>
              </a:rPr>
              <a:t> Chronic viral hepatitis B infection </a:t>
            </a:r>
          </a:p>
        </p:txBody>
      </p:sp>
    </p:spTree>
    <p:extLst>
      <p:ext uri="{BB962C8B-B14F-4D97-AF65-F5344CB8AC3E}">
        <p14:creationId xmlns:p14="http://schemas.microsoft.com/office/powerpoint/2010/main" val="3604045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542B-1790-478D-9FB1-6915BB611669}"/>
              </a:ext>
            </a:extLst>
          </p:cNvPr>
          <p:cNvSpPr>
            <a:spLocks noGrp="1"/>
          </p:cNvSpPr>
          <p:nvPr>
            <p:ph type="title"/>
          </p:nvPr>
        </p:nvSpPr>
        <p:spPr/>
        <p:txBody>
          <a:bodyPr/>
          <a:lstStyle/>
          <a:p>
            <a:r>
              <a:rPr lang="en-US" b="1" dirty="0">
                <a:solidFill>
                  <a:schemeClr val="tx1">
                    <a:lumMod val="95000"/>
                    <a:lumOff val="5000"/>
                  </a:schemeClr>
                </a:solidFill>
              </a:rPr>
              <a:t>ASA classification</a:t>
            </a:r>
          </a:p>
        </p:txBody>
      </p:sp>
      <p:sp>
        <p:nvSpPr>
          <p:cNvPr id="3" name="Content Placeholder 2">
            <a:extLst>
              <a:ext uri="{FF2B5EF4-FFF2-40B4-BE49-F238E27FC236}">
                <a16:creationId xmlns:a16="http://schemas.microsoft.com/office/drawing/2014/main" id="{EE616624-8920-4FA3-AD04-4F7BD98D4D62}"/>
              </a:ext>
            </a:extLst>
          </p:cNvPr>
          <p:cNvSpPr>
            <a:spLocks noGrp="1"/>
          </p:cNvSpPr>
          <p:nvPr>
            <p:ph idx="1"/>
          </p:nvPr>
        </p:nvSpPr>
        <p:spPr>
          <a:xfrm>
            <a:off x="1097280" y="2548037"/>
            <a:ext cx="10058400" cy="4023360"/>
          </a:xfrm>
        </p:spPr>
        <p:txBody>
          <a:bodyPr>
            <a:normAutofit/>
          </a:bodyPr>
          <a:lstStyle/>
          <a:p>
            <a:r>
              <a:rPr lang="en-US" sz="3600" dirty="0">
                <a:solidFill>
                  <a:schemeClr val="tx1"/>
                </a:solidFill>
              </a:rPr>
              <a:t>ASA II</a:t>
            </a:r>
          </a:p>
        </p:txBody>
      </p:sp>
    </p:spTree>
    <p:extLst>
      <p:ext uri="{BB962C8B-B14F-4D97-AF65-F5344CB8AC3E}">
        <p14:creationId xmlns:p14="http://schemas.microsoft.com/office/powerpoint/2010/main" val="2473085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216E-07B9-4618-A40F-6F32E42AAB19}"/>
              </a:ext>
            </a:extLst>
          </p:cNvPr>
          <p:cNvSpPr>
            <a:spLocks noGrp="1"/>
          </p:cNvSpPr>
          <p:nvPr>
            <p:ph type="title"/>
          </p:nvPr>
        </p:nvSpPr>
        <p:spPr/>
        <p:txBody>
          <a:bodyPr/>
          <a:lstStyle/>
          <a:p>
            <a:r>
              <a:rPr lang="en-US" b="1" dirty="0">
                <a:solidFill>
                  <a:schemeClr val="tx1">
                    <a:lumMod val="95000"/>
                    <a:lumOff val="5000"/>
                  </a:schemeClr>
                </a:solidFill>
              </a:rPr>
              <a:t>Case</a:t>
            </a:r>
          </a:p>
        </p:txBody>
      </p:sp>
      <p:sp>
        <p:nvSpPr>
          <p:cNvPr id="3" name="Content Placeholder 2">
            <a:extLst>
              <a:ext uri="{FF2B5EF4-FFF2-40B4-BE49-F238E27FC236}">
                <a16:creationId xmlns:a16="http://schemas.microsoft.com/office/drawing/2014/main" id="{71E27131-51CC-4ECA-B843-38930C484B54}"/>
              </a:ext>
            </a:extLst>
          </p:cNvPr>
          <p:cNvSpPr>
            <a:spLocks noGrp="1"/>
          </p:cNvSpPr>
          <p:nvPr>
            <p:ph idx="1"/>
          </p:nvPr>
        </p:nvSpPr>
        <p:spPr>
          <a:xfrm>
            <a:off x="542396" y="2170586"/>
            <a:ext cx="10963064" cy="3416300"/>
          </a:xfrm>
        </p:spPr>
        <p:txBody>
          <a:bodyPr>
            <a:normAutofit/>
          </a:bodyPr>
          <a:lstStyle/>
          <a:p>
            <a:r>
              <a:rPr lang="th-TH" sz="4400" b="1" dirty="0">
                <a:solidFill>
                  <a:schemeClr val="tx1"/>
                </a:solidFill>
                <a:latin typeface="+mj-lt"/>
              </a:rPr>
              <a:t>ผู้ป่วยชาย อายุ 58ปี   </a:t>
            </a:r>
            <a:r>
              <a:rPr lang="en-US" sz="4400" b="1" dirty="0">
                <a:solidFill>
                  <a:schemeClr val="tx1"/>
                </a:solidFill>
                <a:latin typeface="+mj-lt"/>
              </a:rPr>
              <a:t> </a:t>
            </a:r>
            <a:r>
              <a:rPr lang="en-US" sz="2800" spc="-150" dirty="0">
                <a:solidFill>
                  <a:schemeClr val="tx1"/>
                </a:solidFill>
                <a:latin typeface="+mj-lt"/>
                <a:cs typeface="Cordia New" panose="020B0304020202020204" pitchFamily="34" charset="-34"/>
              </a:rPr>
              <a:t>u/d Kennedy’s disease, Chronic viral hepatitis B infection</a:t>
            </a:r>
            <a:endParaRPr lang="th-TH" sz="2800" spc="-150" dirty="0">
              <a:solidFill>
                <a:schemeClr val="tx1"/>
              </a:solidFill>
              <a:latin typeface="+mj-lt"/>
              <a:cs typeface="Cordia New" panose="020B0304020202020204" pitchFamily="34" charset="-34"/>
            </a:endParaRPr>
          </a:p>
          <a:p>
            <a:endParaRPr lang="th-TH" sz="2400" b="1" dirty="0">
              <a:solidFill>
                <a:schemeClr val="tx1"/>
              </a:solidFill>
              <a:latin typeface="+mj-lt"/>
            </a:endParaRPr>
          </a:p>
          <a:p>
            <a:r>
              <a:rPr lang="en-US" sz="3200" b="1" dirty="0">
                <a:solidFill>
                  <a:schemeClr val="tx1"/>
                </a:solidFill>
                <a:latin typeface="+mj-lt"/>
              </a:rPr>
              <a:t>Dx :Gallbladder polyp</a:t>
            </a:r>
          </a:p>
          <a:p>
            <a:endParaRPr lang="en-US" sz="2400" b="1" dirty="0">
              <a:solidFill>
                <a:schemeClr val="tx1"/>
              </a:solidFill>
              <a:latin typeface="+mj-lt"/>
            </a:endParaRPr>
          </a:p>
          <a:p>
            <a:r>
              <a:rPr lang="en-US" sz="3200" b="1" dirty="0">
                <a:solidFill>
                  <a:schemeClr val="tx1"/>
                </a:solidFill>
                <a:latin typeface="+mj-lt"/>
              </a:rPr>
              <a:t>Op : Laparoscopic  cholecystectomy</a:t>
            </a:r>
            <a:endParaRPr lang="en-US" sz="3200" b="1" dirty="0"/>
          </a:p>
        </p:txBody>
      </p:sp>
      <p:pic>
        <p:nvPicPr>
          <p:cNvPr id="6" name="Picture 5">
            <a:extLst>
              <a:ext uri="{FF2B5EF4-FFF2-40B4-BE49-F238E27FC236}">
                <a16:creationId xmlns:a16="http://schemas.microsoft.com/office/drawing/2014/main" id="{DB63A551-CBAB-4D40-908C-F860191E6060}"/>
              </a:ext>
            </a:extLst>
          </p:cNvPr>
          <p:cNvPicPr>
            <a:picLocks noChangeAspect="1"/>
          </p:cNvPicPr>
          <p:nvPr/>
        </p:nvPicPr>
        <p:blipFill rotWithShape="1">
          <a:blip r:embed="rId2"/>
          <a:srcRect l="12670" t="18867" r="63592" b="9936"/>
          <a:stretch/>
        </p:blipFill>
        <p:spPr>
          <a:xfrm>
            <a:off x="8016535" y="3349552"/>
            <a:ext cx="3488925" cy="2943112"/>
          </a:xfrm>
          <a:prstGeom prst="rect">
            <a:avLst/>
          </a:prstGeom>
          <a:ln>
            <a:noFill/>
          </a:ln>
          <a:effectLst>
            <a:softEdge rad="112500"/>
          </a:effectLst>
        </p:spPr>
      </p:pic>
    </p:spTree>
    <p:extLst>
      <p:ext uri="{BB962C8B-B14F-4D97-AF65-F5344CB8AC3E}">
        <p14:creationId xmlns:p14="http://schemas.microsoft.com/office/powerpoint/2010/main" val="3810611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idx="4294967295"/>
          </p:nvPr>
        </p:nvSpPr>
        <p:spPr>
          <a:xfrm>
            <a:off x="1838325" y="2917717"/>
            <a:ext cx="8515350" cy="1501775"/>
          </a:xfrm>
          <a:solidFill>
            <a:schemeClr val="accent3">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dirty="0"/>
              <a:t>R1</a:t>
            </a:r>
            <a:br>
              <a:rPr lang="en-US" dirty="0"/>
            </a:br>
            <a:r>
              <a:rPr lang="en-US" dirty="0"/>
              <a:t>Preoperative evaluation</a:t>
            </a:r>
            <a:endParaRPr lang="th-TH" dirty="0"/>
          </a:p>
        </p:txBody>
      </p:sp>
    </p:spTree>
    <p:extLst>
      <p:ext uri="{BB962C8B-B14F-4D97-AF65-F5344CB8AC3E}">
        <p14:creationId xmlns:p14="http://schemas.microsoft.com/office/powerpoint/2010/main" val="3263967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CA31-C3E3-40B5-8549-BDF820FE4F7B}"/>
              </a:ext>
            </a:extLst>
          </p:cNvPr>
          <p:cNvSpPr>
            <a:spLocks noGrp="1"/>
          </p:cNvSpPr>
          <p:nvPr>
            <p:ph type="title"/>
          </p:nvPr>
        </p:nvSpPr>
        <p:spPr>
          <a:xfrm>
            <a:off x="1168206" y="1026677"/>
            <a:ext cx="8761413" cy="706964"/>
          </a:xfrm>
        </p:spPr>
        <p:txBody>
          <a:bodyPr>
            <a:normAutofit fontScale="90000"/>
          </a:bodyPr>
          <a:lstStyle/>
          <a:p>
            <a:r>
              <a:rPr lang="en-US" b="1" dirty="0">
                <a:solidFill>
                  <a:schemeClr val="tx1">
                    <a:lumMod val="95000"/>
                    <a:lumOff val="5000"/>
                  </a:schemeClr>
                </a:solidFill>
              </a:rPr>
              <a:t>Kennedy’s disease</a:t>
            </a:r>
          </a:p>
        </p:txBody>
      </p:sp>
      <p:sp>
        <p:nvSpPr>
          <p:cNvPr id="3" name="Content Placeholder 2">
            <a:extLst>
              <a:ext uri="{FF2B5EF4-FFF2-40B4-BE49-F238E27FC236}">
                <a16:creationId xmlns:a16="http://schemas.microsoft.com/office/drawing/2014/main" id="{F312BC83-862C-4C7B-82FB-78E4114D0D0D}"/>
              </a:ext>
            </a:extLst>
          </p:cNvPr>
          <p:cNvSpPr>
            <a:spLocks noGrp="1"/>
          </p:cNvSpPr>
          <p:nvPr>
            <p:ph idx="1"/>
          </p:nvPr>
        </p:nvSpPr>
        <p:spPr>
          <a:xfrm>
            <a:off x="832809" y="2361460"/>
            <a:ext cx="5263191" cy="4291193"/>
          </a:xfrm>
        </p:spPr>
        <p:txBody>
          <a:bodyPr>
            <a:normAutofit/>
          </a:bodyPr>
          <a:lstStyle/>
          <a:p>
            <a:pPr>
              <a:buFont typeface="Wingdings" panose="05000000000000000000" pitchFamily="2" charset="2"/>
              <a:buChar char="§"/>
            </a:pPr>
            <a:r>
              <a:rPr lang="en-US" sz="2800" dirty="0">
                <a:solidFill>
                  <a:schemeClr val="tx1"/>
                </a:solidFill>
              </a:rPr>
              <a:t>Kennedy’s disease was named after the neurologist, Dr. William R. Kennedy</a:t>
            </a:r>
          </a:p>
          <a:p>
            <a:pPr>
              <a:buFont typeface="Wingdings" panose="05000000000000000000" pitchFamily="2" charset="2"/>
              <a:buChar char="§"/>
            </a:pPr>
            <a:endParaRPr lang="en-US" sz="2800" dirty="0">
              <a:solidFill>
                <a:schemeClr val="tx1"/>
              </a:solidFill>
            </a:endParaRPr>
          </a:p>
          <a:p>
            <a:pPr>
              <a:buFont typeface="Wingdings" panose="05000000000000000000" pitchFamily="2" charset="2"/>
              <a:buChar char="§"/>
            </a:pPr>
            <a:r>
              <a:rPr lang="en-US" sz="2800" dirty="0">
                <a:solidFill>
                  <a:schemeClr val="tx1"/>
                </a:solidFill>
              </a:rPr>
              <a:t>First described the disorder in 1968</a:t>
            </a:r>
            <a:endParaRPr lang="en-US" sz="3200" dirty="0">
              <a:solidFill>
                <a:schemeClr val="tx1"/>
              </a:solidFill>
            </a:endParaRPr>
          </a:p>
        </p:txBody>
      </p:sp>
      <p:pic>
        <p:nvPicPr>
          <p:cNvPr id="1026" name="Picture 2" descr="https://plymouthharbor.org/wp-content/uploads/2015/07/Picture2-420x600.png">
            <a:extLst>
              <a:ext uri="{FF2B5EF4-FFF2-40B4-BE49-F238E27FC236}">
                <a16:creationId xmlns:a16="http://schemas.microsoft.com/office/drawing/2014/main" id="{E20F19C2-68B3-4F06-83D7-B8CE26211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459" y="819387"/>
            <a:ext cx="3808335" cy="544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40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AB07-0BB4-49CE-803E-CC61624B9136}"/>
              </a:ext>
            </a:extLst>
          </p:cNvPr>
          <p:cNvSpPr>
            <a:spLocks noGrp="1"/>
          </p:cNvSpPr>
          <p:nvPr>
            <p:ph type="title"/>
          </p:nvPr>
        </p:nvSpPr>
        <p:spPr/>
        <p:txBody>
          <a:bodyPr/>
          <a:lstStyle/>
          <a:p>
            <a:r>
              <a:rPr lang="en-US" b="1" dirty="0">
                <a:solidFill>
                  <a:schemeClr val="tx1">
                    <a:lumMod val="95000"/>
                    <a:lumOff val="5000"/>
                  </a:schemeClr>
                </a:solidFill>
              </a:rPr>
              <a:t>Kennedy’s disease</a:t>
            </a:r>
            <a:endParaRPr lang="en-US" dirty="0"/>
          </a:p>
        </p:txBody>
      </p:sp>
      <p:pic>
        <p:nvPicPr>
          <p:cNvPr id="2050" name="Picture 2" descr="File:Kdpic.jpg">
            <a:extLst>
              <a:ext uri="{FF2B5EF4-FFF2-40B4-BE49-F238E27FC236}">
                <a16:creationId xmlns:a16="http://schemas.microsoft.com/office/drawing/2014/main" id="{83D130B4-3177-49CD-B1FA-AF30760B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680" y="1978794"/>
            <a:ext cx="2989000" cy="3858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C9F30E-31FD-4E13-9479-744C930AEB62}"/>
              </a:ext>
            </a:extLst>
          </p:cNvPr>
          <p:cNvSpPr txBox="1"/>
          <p:nvPr/>
        </p:nvSpPr>
        <p:spPr>
          <a:xfrm>
            <a:off x="736847" y="2130641"/>
            <a:ext cx="7084380"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t>Rare disease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X-linked slowly progressive neuromuscular disorder</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Ages of 20 and 50</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1 in 350,000 males and does not typically occur in females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69975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AB07-0BB4-49CE-803E-CC61624B9136}"/>
              </a:ext>
            </a:extLst>
          </p:cNvPr>
          <p:cNvSpPr>
            <a:spLocks noGrp="1"/>
          </p:cNvSpPr>
          <p:nvPr>
            <p:ph type="title"/>
          </p:nvPr>
        </p:nvSpPr>
        <p:spPr/>
        <p:txBody>
          <a:bodyPr/>
          <a:lstStyle/>
          <a:p>
            <a:r>
              <a:rPr lang="en-US" b="1" dirty="0">
                <a:solidFill>
                  <a:schemeClr val="tx1">
                    <a:lumMod val="95000"/>
                    <a:lumOff val="5000"/>
                  </a:schemeClr>
                </a:solidFill>
              </a:rPr>
              <a:t>Kennedy’s disease</a:t>
            </a:r>
            <a:endParaRPr lang="en-US" dirty="0"/>
          </a:p>
        </p:txBody>
      </p:sp>
      <p:sp>
        <p:nvSpPr>
          <p:cNvPr id="4" name="TextBox 3">
            <a:extLst>
              <a:ext uri="{FF2B5EF4-FFF2-40B4-BE49-F238E27FC236}">
                <a16:creationId xmlns:a16="http://schemas.microsoft.com/office/drawing/2014/main" id="{EEC9F30E-31FD-4E13-9479-744C930AEB62}"/>
              </a:ext>
            </a:extLst>
          </p:cNvPr>
          <p:cNvSpPr txBox="1"/>
          <p:nvPr/>
        </p:nvSpPr>
        <p:spPr>
          <a:xfrm>
            <a:off x="736847" y="2130641"/>
            <a:ext cx="6693764" cy="3416320"/>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Spinal Bulbar Muscular Atrophy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Slowly progressive disease with lower motor neuron loss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Progressive weakness in the upper and lower  extremities, bulbar weakness, laryngospasm, gynecomastia, and tremor</a:t>
            </a:r>
          </a:p>
        </p:txBody>
      </p:sp>
      <p:pic>
        <p:nvPicPr>
          <p:cNvPr id="3074" name="Picture 2" descr="https://www.mda.org/sites/default/files/Overview-body_SBMA.jpg">
            <a:extLst>
              <a:ext uri="{FF2B5EF4-FFF2-40B4-BE49-F238E27FC236}">
                <a16:creationId xmlns:a16="http://schemas.microsoft.com/office/drawing/2014/main" id="{EEA3E176-285C-4980-A967-3A8C47549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125" y="2041864"/>
            <a:ext cx="3352086" cy="388842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29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AB07-0BB4-49CE-803E-CC61624B9136}"/>
              </a:ext>
            </a:extLst>
          </p:cNvPr>
          <p:cNvSpPr>
            <a:spLocks noGrp="1"/>
          </p:cNvSpPr>
          <p:nvPr>
            <p:ph type="title"/>
          </p:nvPr>
        </p:nvSpPr>
        <p:spPr/>
        <p:txBody>
          <a:bodyPr/>
          <a:lstStyle/>
          <a:p>
            <a:r>
              <a:rPr lang="en-US" b="1" dirty="0">
                <a:solidFill>
                  <a:schemeClr val="tx1">
                    <a:lumMod val="95000"/>
                    <a:lumOff val="5000"/>
                  </a:schemeClr>
                </a:solidFill>
              </a:rPr>
              <a:t>Kennedy’s disease</a:t>
            </a:r>
            <a:endParaRPr lang="en-US" dirty="0"/>
          </a:p>
        </p:txBody>
      </p:sp>
      <p:sp>
        <p:nvSpPr>
          <p:cNvPr id="4" name="TextBox 3">
            <a:extLst>
              <a:ext uri="{FF2B5EF4-FFF2-40B4-BE49-F238E27FC236}">
                <a16:creationId xmlns:a16="http://schemas.microsoft.com/office/drawing/2014/main" id="{EEC9F30E-31FD-4E13-9479-744C930AEB62}"/>
              </a:ext>
            </a:extLst>
          </p:cNvPr>
          <p:cNvSpPr txBox="1"/>
          <p:nvPr/>
        </p:nvSpPr>
        <p:spPr>
          <a:xfrm>
            <a:off x="550415" y="2506666"/>
            <a:ext cx="3906175" cy="2308324"/>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CAG repeat in the AR gene on the X chromosome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diagnosis is confirmed by genetic testing</a:t>
            </a:r>
          </a:p>
        </p:txBody>
      </p:sp>
      <p:pic>
        <p:nvPicPr>
          <p:cNvPr id="4098" name="Picture 2" descr="Fig. 2 â Molecular pathogenesis of SBMA. Under normal conditions, the androgen receptor (AR) first interacts with its ligand dihydrotestosterone (DHT), then migrates to the cell nucleus, where it interacts with specific DNA sequences inducing transcription of androgen target genes. Polyglutamine AR (polyQ-AR) also migrates to the nucleus after binding with testosterone and, once in the nucleus, it can no longer interact properly with AR target genes. Alteration of this pathway results in abnormal transcription and protein production by several genes, which may therefore loose their physiological function. At the same time, pathological accumulations of mutated protein can induce toxicity and neurodegeneration through a âgain-of-functionâ mechanism.">
            <a:extLst>
              <a:ext uri="{FF2B5EF4-FFF2-40B4-BE49-F238E27FC236}">
                <a16:creationId xmlns:a16="http://schemas.microsoft.com/office/drawing/2014/main" id="{FA36BAC5-CC2A-4CE9-BA4D-912304330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899" y="1873766"/>
            <a:ext cx="7429038" cy="40137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903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E37AA-A8C3-4BD3-9F36-B40E678CF9CF}"/>
              </a:ext>
            </a:extLst>
          </p:cNvPr>
          <p:cNvSpPr>
            <a:spLocks noGrp="1"/>
          </p:cNvSpPr>
          <p:nvPr>
            <p:ph type="title"/>
          </p:nvPr>
        </p:nvSpPr>
        <p:spPr/>
        <p:txBody>
          <a:bodyPr/>
          <a:lstStyle/>
          <a:p>
            <a:r>
              <a:rPr lang="en-US" b="1" dirty="0">
                <a:solidFill>
                  <a:schemeClr val="tx1">
                    <a:lumMod val="95000"/>
                    <a:lumOff val="5000"/>
                  </a:schemeClr>
                </a:solidFill>
              </a:rPr>
              <a:t>Kennedy’s disease</a:t>
            </a:r>
            <a:endParaRPr lang="en-US" dirty="0"/>
          </a:p>
        </p:txBody>
      </p:sp>
      <p:sp>
        <p:nvSpPr>
          <p:cNvPr id="3" name="Content Placeholder 2">
            <a:extLst>
              <a:ext uri="{FF2B5EF4-FFF2-40B4-BE49-F238E27FC236}">
                <a16:creationId xmlns:a16="http://schemas.microsoft.com/office/drawing/2014/main" id="{8B45B9E5-701E-4350-BCA9-B107BA892ECF}"/>
              </a:ext>
            </a:extLst>
          </p:cNvPr>
          <p:cNvSpPr>
            <a:spLocks noGrp="1"/>
          </p:cNvSpPr>
          <p:nvPr>
            <p:ph idx="1"/>
          </p:nvPr>
        </p:nvSpPr>
        <p:spPr/>
        <p:txBody>
          <a:bodyPr>
            <a:normAutofit/>
          </a:bodyPr>
          <a:lstStyle/>
          <a:p>
            <a:r>
              <a:rPr lang="en-US" sz="2800" dirty="0"/>
              <a:t> </a:t>
            </a:r>
            <a:r>
              <a:rPr lang="en-US" sz="2800" dirty="0">
                <a:solidFill>
                  <a:schemeClr val="tx1"/>
                </a:solidFill>
              </a:rPr>
              <a:t>Involvement of the bulbar muscles</a:t>
            </a:r>
          </a:p>
          <a:p>
            <a:endParaRPr lang="en-US" sz="2800" dirty="0">
              <a:solidFill>
                <a:schemeClr val="tx1"/>
              </a:solidFill>
            </a:endParaRPr>
          </a:p>
          <a:p>
            <a:r>
              <a:rPr lang="en-US" sz="2800" dirty="0">
                <a:solidFill>
                  <a:schemeClr val="tx1"/>
                </a:solidFill>
              </a:rPr>
              <a:t>Difficulty with speech articulation and swallowing</a:t>
            </a:r>
          </a:p>
          <a:p>
            <a:r>
              <a:rPr lang="en-US" sz="2800" dirty="0">
                <a:solidFill>
                  <a:schemeClr val="tx1"/>
                </a:solidFill>
              </a:rPr>
              <a:t>Risk of choking on food and aspiration pneumonia </a:t>
            </a:r>
          </a:p>
          <a:p>
            <a:r>
              <a:rPr lang="en-US" sz="2800" dirty="0">
                <a:solidFill>
                  <a:schemeClr val="tx1"/>
                </a:solidFill>
              </a:rPr>
              <a:t>weakness and atrophy of the face and tongue muscles, with perioral fasciculations</a:t>
            </a:r>
          </a:p>
        </p:txBody>
      </p:sp>
    </p:spTree>
    <p:extLst>
      <p:ext uri="{BB962C8B-B14F-4D97-AF65-F5344CB8AC3E}">
        <p14:creationId xmlns:p14="http://schemas.microsoft.com/office/powerpoint/2010/main" val="1386429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E37AA-A8C3-4BD3-9F36-B40E678CF9CF}"/>
              </a:ext>
            </a:extLst>
          </p:cNvPr>
          <p:cNvSpPr>
            <a:spLocks noGrp="1"/>
          </p:cNvSpPr>
          <p:nvPr>
            <p:ph type="title"/>
          </p:nvPr>
        </p:nvSpPr>
        <p:spPr/>
        <p:txBody>
          <a:bodyPr/>
          <a:lstStyle/>
          <a:p>
            <a:r>
              <a:rPr lang="en-US" b="1" dirty="0">
                <a:solidFill>
                  <a:schemeClr val="tx1">
                    <a:lumMod val="95000"/>
                    <a:lumOff val="5000"/>
                  </a:schemeClr>
                </a:solidFill>
              </a:rPr>
              <a:t>Kennedy’s disease</a:t>
            </a:r>
            <a:endParaRPr lang="en-US" dirty="0"/>
          </a:p>
        </p:txBody>
      </p:sp>
      <p:sp>
        <p:nvSpPr>
          <p:cNvPr id="3" name="Content Placeholder 2">
            <a:extLst>
              <a:ext uri="{FF2B5EF4-FFF2-40B4-BE49-F238E27FC236}">
                <a16:creationId xmlns:a16="http://schemas.microsoft.com/office/drawing/2014/main" id="{8B45B9E5-701E-4350-BCA9-B107BA892ECF}"/>
              </a:ext>
            </a:extLst>
          </p:cNvPr>
          <p:cNvSpPr>
            <a:spLocks noGrp="1"/>
          </p:cNvSpPr>
          <p:nvPr>
            <p:ph idx="1"/>
          </p:nvPr>
        </p:nvSpPr>
        <p:spPr/>
        <p:txBody>
          <a:bodyPr>
            <a:normAutofit/>
          </a:bodyPr>
          <a:lstStyle/>
          <a:p>
            <a:endParaRPr lang="en-US" sz="2800" dirty="0">
              <a:solidFill>
                <a:schemeClr val="tx1"/>
              </a:solidFill>
            </a:endParaRPr>
          </a:p>
          <a:p>
            <a:r>
              <a:rPr lang="en-US" sz="2800" dirty="0">
                <a:solidFill>
                  <a:schemeClr val="tx1"/>
                </a:solidFill>
              </a:rPr>
              <a:t>47% of patients experience laryngospasms that occur spontaneously during routine daily activities, but are self-limited</a:t>
            </a:r>
            <a:endParaRPr lang="th-TH" sz="2800" dirty="0">
              <a:solidFill>
                <a:schemeClr val="tx1"/>
              </a:solidFill>
            </a:endParaRPr>
          </a:p>
          <a:p>
            <a:endParaRPr lang="th-TH" sz="2800" dirty="0">
              <a:solidFill>
                <a:schemeClr val="tx1"/>
              </a:solidFill>
            </a:endParaRPr>
          </a:p>
          <a:p>
            <a:r>
              <a:rPr lang="en-US" sz="2800" dirty="0">
                <a:solidFill>
                  <a:schemeClr val="tx1"/>
                </a:solidFill>
              </a:rPr>
              <a:t>May increase risk of laryngospasm with</a:t>
            </a:r>
            <a:r>
              <a:rPr lang="th-TH" sz="2800" dirty="0">
                <a:solidFill>
                  <a:schemeClr val="tx1"/>
                </a:solidFill>
              </a:rPr>
              <a:t> </a:t>
            </a:r>
            <a:r>
              <a:rPr lang="en-US" sz="2800" dirty="0">
                <a:solidFill>
                  <a:schemeClr val="tx1"/>
                </a:solidFill>
              </a:rPr>
              <a:t>airway manipulation during anesthesia</a:t>
            </a:r>
          </a:p>
        </p:txBody>
      </p:sp>
    </p:spTree>
    <p:extLst>
      <p:ext uri="{BB962C8B-B14F-4D97-AF65-F5344CB8AC3E}">
        <p14:creationId xmlns:p14="http://schemas.microsoft.com/office/powerpoint/2010/main" val="1313955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A456-EC85-4BE6-85BA-B5F5D61A6503}"/>
              </a:ext>
            </a:extLst>
          </p:cNvPr>
          <p:cNvSpPr>
            <a:spLocks noGrp="1"/>
          </p:cNvSpPr>
          <p:nvPr>
            <p:ph type="title"/>
          </p:nvPr>
        </p:nvSpPr>
        <p:spPr/>
        <p:txBody>
          <a:bodyPr/>
          <a:lstStyle/>
          <a:p>
            <a:r>
              <a:rPr lang="en-US" b="1" dirty="0">
                <a:solidFill>
                  <a:schemeClr val="tx1">
                    <a:lumMod val="95000"/>
                    <a:lumOff val="5000"/>
                  </a:schemeClr>
                </a:solidFill>
              </a:rPr>
              <a:t>Kennedy’s disease</a:t>
            </a:r>
            <a:endParaRPr lang="en-US" dirty="0"/>
          </a:p>
        </p:txBody>
      </p:sp>
      <p:sp>
        <p:nvSpPr>
          <p:cNvPr id="3" name="Content Placeholder 2">
            <a:extLst>
              <a:ext uri="{FF2B5EF4-FFF2-40B4-BE49-F238E27FC236}">
                <a16:creationId xmlns:a16="http://schemas.microsoft.com/office/drawing/2014/main" id="{43FF3879-4AE0-480B-9BB6-F3BAA17B2EF4}"/>
              </a:ext>
            </a:extLst>
          </p:cNvPr>
          <p:cNvSpPr>
            <a:spLocks noGrp="1"/>
          </p:cNvSpPr>
          <p:nvPr>
            <p:ph idx="1"/>
          </p:nvPr>
        </p:nvSpPr>
        <p:spPr/>
        <p:txBody>
          <a:bodyPr>
            <a:normAutofit/>
          </a:bodyPr>
          <a:lstStyle/>
          <a:p>
            <a:endParaRPr lang="en-US" sz="2800" dirty="0"/>
          </a:p>
          <a:p>
            <a:r>
              <a:rPr lang="en-US" sz="2800" dirty="0">
                <a:solidFill>
                  <a:schemeClr val="tx1"/>
                </a:solidFill>
              </a:rPr>
              <a:t>Patients may have significant weakness of respiratory muscles </a:t>
            </a:r>
            <a:r>
              <a:rPr lang="en-US" sz="2800" dirty="0">
                <a:solidFill>
                  <a:schemeClr val="tx1"/>
                </a:solidFill>
                <a:sym typeface="Wingdings" panose="05000000000000000000" pitchFamily="2" charset="2"/>
              </a:rPr>
              <a:t></a:t>
            </a:r>
            <a:r>
              <a:rPr lang="en-US" sz="2800" dirty="0">
                <a:solidFill>
                  <a:schemeClr val="tx1"/>
                </a:solidFill>
              </a:rPr>
              <a:t> adequate breath or cough well enough to clear secretions</a:t>
            </a:r>
          </a:p>
          <a:p>
            <a:endParaRPr lang="en-US" sz="2800" dirty="0">
              <a:solidFill>
                <a:schemeClr val="tx1"/>
              </a:solidFill>
            </a:endParaRPr>
          </a:p>
          <a:p>
            <a:r>
              <a:rPr lang="en-US" sz="2800" dirty="0">
                <a:solidFill>
                  <a:schemeClr val="tx1"/>
                </a:solidFill>
              </a:rPr>
              <a:t>pre-op pulmonary function test</a:t>
            </a:r>
          </a:p>
        </p:txBody>
      </p:sp>
    </p:spTree>
    <p:extLst>
      <p:ext uri="{BB962C8B-B14F-4D97-AF65-F5344CB8AC3E}">
        <p14:creationId xmlns:p14="http://schemas.microsoft.com/office/powerpoint/2010/main" val="700264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7EFB-46DF-4D1F-815F-8304AB169AF3}"/>
              </a:ext>
            </a:extLst>
          </p:cNvPr>
          <p:cNvSpPr>
            <a:spLocks noGrp="1"/>
          </p:cNvSpPr>
          <p:nvPr>
            <p:ph type="title"/>
          </p:nvPr>
        </p:nvSpPr>
        <p:spPr/>
        <p:txBody>
          <a:bodyPr/>
          <a:lstStyle/>
          <a:p>
            <a:r>
              <a:rPr lang="en-US" b="1" dirty="0">
                <a:solidFill>
                  <a:schemeClr val="tx1"/>
                </a:solidFill>
              </a:rPr>
              <a:t>Differential diagnosis</a:t>
            </a:r>
          </a:p>
        </p:txBody>
      </p:sp>
      <p:sp>
        <p:nvSpPr>
          <p:cNvPr id="3" name="Content Placeholder 2">
            <a:extLst>
              <a:ext uri="{FF2B5EF4-FFF2-40B4-BE49-F238E27FC236}">
                <a16:creationId xmlns:a16="http://schemas.microsoft.com/office/drawing/2014/main" id="{56ECF581-12A9-4024-98CB-B764D2672B99}"/>
              </a:ext>
            </a:extLst>
          </p:cNvPr>
          <p:cNvSpPr>
            <a:spLocks noGrp="1"/>
          </p:cNvSpPr>
          <p:nvPr>
            <p:ph idx="1"/>
          </p:nvPr>
        </p:nvSpPr>
        <p:spPr>
          <a:xfrm>
            <a:off x="1097280" y="2005532"/>
            <a:ext cx="10058400" cy="4023360"/>
          </a:xfrm>
        </p:spPr>
        <p:txBody>
          <a:bodyPr>
            <a:normAutofit/>
          </a:bodyPr>
          <a:lstStyle/>
          <a:p>
            <a:endParaRPr lang="en-US" sz="2800" dirty="0">
              <a:solidFill>
                <a:srgbClr val="FF0000"/>
              </a:solidFill>
            </a:endParaRPr>
          </a:p>
          <a:p>
            <a:pPr>
              <a:buFont typeface="Arial" panose="020B0604020202020204" pitchFamily="34" charset="0"/>
              <a:buChar char="•"/>
            </a:pPr>
            <a:r>
              <a:rPr lang="en-US" sz="2800" dirty="0">
                <a:solidFill>
                  <a:schemeClr val="tx1"/>
                </a:solidFill>
              </a:rPr>
              <a:t>  </a:t>
            </a:r>
            <a:r>
              <a:rPr lang="en-US" sz="3200" dirty="0">
                <a:solidFill>
                  <a:schemeClr val="tx1"/>
                </a:solidFill>
              </a:rPr>
              <a:t>Amyotrophic lateral sclerosis (ALS)</a:t>
            </a:r>
          </a:p>
          <a:p>
            <a:pPr>
              <a:buFont typeface="Arial" panose="020B0604020202020204" pitchFamily="34" charset="0"/>
              <a:buChar char="•"/>
            </a:pPr>
            <a:r>
              <a:rPr lang="en-US" sz="3200" dirty="0">
                <a:solidFill>
                  <a:schemeClr val="tx1"/>
                </a:solidFill>
              </a:rPr>
              <a:t>  Myasthenia gravis</a:t>
            </a:r>
          </a:p>
        </p:txBody>
      </p:sp>
    </p:spTree>
    <p:extLst>
      <p:ext uri="{BB962C8B-B14F-4D97-AF65-F5344CB8AC3E}">
        <p14:creationId xmlns:p14="http://schemas.microsoft.com/office/powerpoint/2010/main" val="152705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0621-A4E8-416F-9251-41B9918337F1}"/>
              </a:ext>
            </a:extLst>
          </p:cNvPr>
          <p:cNvSpPr>
            <a:spLocks noGrp="1"/>
          </p:cNvSpPr>
          <p:nvPr>
            <p:ph type="title"/>
          </p:nvPr>
        </p:nvSpPr>
        <p:spPr/>
        <p:txBody>
          <a:bodyPr>
            <a:normAutofit/>
          </a:bodyPr>
          <a:lstStyle/>
          <a:p>
            <a:r>
              <a:rPr lang="en-US" sz="4400" b="1" dirty="0">
                <a:solidFill>
                  <a:schemeClr val="tx1"/>
                </a:solidFill>
              </a:rPr>
              <a:t>Chronic viral hepatitis B infection</a:t>
            </a:r>
          </a:p>
        </p:txBody>
      </p:sp>
      <p:sp>
        <p:nvSpPr>
          <p:cNvPr id="3" name="Content Placeholder 2">
            <a:extLst>
              <a:ext uri="{FF2B5EF4-FFF2-40B4-BE49-F238E27FC236}">
                <a16:creationId xmlns:a16="http://schemas.microsoft.com/office/drawing/2014/main" id="{9E740E16-72C2-4044-A55E-EC4AFFE075D4}"/>
              </a:ext>
            </a:extLst>
          </p:cNvPr>
          <p:cNvSpPr>
            <a:spLocks noGrp="1"/>
          </p:cNvSpPr>
          <p:nvPr>
            <p:ph idx="1"/>
          </p:nvPr>
        </p:nvSpPr>
        <p:spPr>
          <a:xfrm>
            <a:off x="1097280" y="2209718"/>
            <a:ext cx="10058400" cy="4023360"/>
          </a:xfrm>
        </p:spPr>
        <p:txBody>
          <a:bodyPr>
            <a:normAutofit/>
          </a:bodyPr>
          <a:lstStyle/>
          <a:p>
            <a:r>
              <a:rPr lang="en-US" sz="3200" dirty="0">
                <a:solidFill>
                  <a:schemeClr val="tx1"/>
                </a:solidFill>
              </a:rPr>
              <a:t>Assessment of liver function</a:t>
            </a:r>
          </a:p>
          <a:p>
            <a:pPr lvl="1"/>
            <a:r>
              <a:rPr lang="en-US" sz="2400" dirty="0">
                <a:solidFill>
                  <a:schemeClr val="tx1"/>
                </a:solidFill>
              </a:rPr>
              <a:t>Synthetic function</a:t>
            </a:r>
          </a:p>
          <a:p>
            <a:pPr lvl="1"/>
            <a:r>
              <a:rPr lang="en-US" sz="2400" dirty="0">
                <a:solidFill>
                  <a:schemeClr val="tx1"/>
                </a:solidFill>
              </a:rPr>
              <a:t>Secretory &amp; Excretion function</a:t>
            </a:r>
          </a:p>
          <a:p>
            <a:pPr lvl="1"/>
            <a:r>
              <a:rPr lang="en-US" sz="2400" dirty="0">
                <a:solidFill>
                  <a:schemeClr val="tx1"/>
                </a:solidFill>
              </a:rPr>
              <a:t>Metabolic function</a:t>
            </a:r>
          </a:p>
          <a:p>
            <a:endParaRPr lang="en-US" sz="2800" dirty="0">
              <a:solidFill>
                <a:schemeClr val="tx1"/>
              </a:solidFill>
            </a:endParaRPr>
          </a:p>
          <a:p>
            <a:endParaRPr lang="en-US" sz="2800" dirty="0">
              <a:solidFill>
                <a:schemeClr val="tx1"/>
              </a:solidFill>
            </a:endParaRPr>
          </a:p>
          <a:p>
            <a:pPr>
              <a:buFont typeface="Wingdings" panose="05000000000000000000" pitchFamily="2" charset="2"/>
              <a:buChar char="q"/>
            </a:pPr>
            <a:r>
              <a:rPr lang="en-US" sz="2800" dirty="0">
                <a:solidFill>
                  <a:schemeClr val="tx1"/>
                </a:solidFill>
              </a:rPr>
              <a:t>Cirrhosis , portal hypertension</a:t>
            </a:r>
          </a:p>
        </p:txBody>
      </p:sp>
    </p:spTree>
    <p:extLst>
      <p:ext uri="{BB962C8B-B14F-4D97-AF65-F5344CB8AC3E}">
        <p14:creationId xmlns:p14="http://schemas.microsoft.com/office/powerpoint/2010/main" val="3816231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25CC-9A0A-4957-9DEA-636EEF60109B}"/>
              </a:ext>
            </a:extLst>
          </p:cNvPr>
          <p:cNvSpPr>
            <a:spLocks noGrp="1"/>
          </p:cNvSpPr>
          <p:nvPr>
            <p:ph type="title"/>
          </p:nvPr>
        </p:nvSpPr>
        <p:spPr/>
        <p:txBody>
          <a:bodyPr/>
          <a:lstStyle/>
          <a:p>
            <a:r>
              <a:rPr lang="en-US" b="1" dirty="0">
                <a:solidFill>
                  <a:schemeClr val="tx1">
                    <a:lumMod val="95000"/>
                    <a:lumOff val="5000"/>
                  </a:schemeClr>
                </a:solidFill>
              </a:rPr>
              <a:t>History</a:t>
            </a:r>
          </a:p>
        </p:txBody>
      </p:sp>
      <p:sp>
        <p:nvSpPr>
          <p:cNvPr id="3" name="Content Placeholder 2">
            <a:extLst>
              <a:ext uri="{FF2B5EF4-FFF2-40B4-BE49-F238E27FC236}">
                <a16:creationId xmlns:a16="http://schemas.microsoft.com/office/drawing/2014/main" id="{76D99DA6-13AC-4037-8694-A8534B80C74E}"/>
              </a:ext>
            </a:extLst>
          </p:cNvPr>
          <p:cNvSpPr>
            <a:spLocks noGrp="1"/>
          </p:cNvSpPr>
          <p:nvPr>
            <p:ph idx="1"/>
          </p:nvPr>
        </p:nvSpPr>
        <p:spPr>
          <a:xfrm>
            <a:off x="1213119" y="2434824"/>
            <a:ext cx="9826722" cy="3416300"/>
          </a:xfrm>
        </p:spPr>
        <p:txBody>
          <a:bodyPr>
            <a:normAutofit lnSpcReduction="10000"/>
          </a:bodyPr>
          <a:lstStyle/>
          <a:p>
            <a:r>
              <a:rPr lang="en-US" sz="3200" b="1" dirty="0">
                <a:solidFill>
                  <a:schemeClr val="tx1"/>
                </a:solidFill>
                <a:latin typeface="Cordia New" panose="020B0304020202020204" pitchFamily="34" charset="-34"/>
                <a:cs typeface="Cordia New" panose="020B0304020202020204" pitchFamily="34" charset="-34"/>
              </a:rPr>
              <a:t>CC :</a:t>
            </a:r>
            <a:r>
              <a:rPr lang="th-TH" sz="3200" b="1" dirty="0">
                <a:solidFill>
                  <a:schemeClr val="tx1"/>
                </a:solidFill>
                <a:latin typeface="Cordia New" panose="020B0304020202020204" pitchFamily="34" charset="-34"/>
                <a:cs typeface="Cordia New" panose="020B0304020202020204" pitchFamily="34" charset="-34"/>
              </a:rPr>
              <a:t> ตรวจพบ </a:t>
            </a:r>
            <a:r>
              <a:rPr lang="en-US" sz="3200" b="1" dirty="0">
                <a:solidFill>
                  <a:schemeClr val="tx1"/>
                </a:solidFill>
                <a:latin typeface="Cordia New" panose="020B0304020202020204" pitchFamily="34" charset="-34"/>
                <a:cs typeface="Cordia New" panose="020B0304020202020204" pitchFamily="34" charset="-34"/>
              </a:rPr>
              <a:t>gallbladder polyp 8 </a:t>
            </a:r>
            <a:r>
              <a:rPr lang="th-TH" sz="3200" b="1" dirty="0">
                <a:solidFill>
                  <a:schemeClr val="tx1"/>
                </a:solidFill>
                <a:latin typeface="Cordia New" panose="020B0304020202020204" pitchFamily="34" charset="-34"/>
                <a:cs typeface="Cordia New" panose="020B0304020202020204" pitchFamily="34" charset="-34"/>
              </a:rPr>
              <a:t>เดือน</a:t>
            </a:r>
            <a:r>
              <a:rPr lang="en-US" sz="3200" b="1" dirty="0">
                <a:solidFill>
                  <a:schemeClr val="tx1"/>
                </a:solidFill>
                <a:latin typeface="Cordia New" panose="020B0304020202020204" pitchFamily="34" charset="-34"/>
                <a:cs typeface="Cordia New" panose="020B0304020202020204" pitchFamily="34" charset="-34"/>
              </a:rPr>
              <a:t>PTA</a:t>
            </a:r>
          </a:p>
          <a:p>
            <a:endParaRPr lang="en-US" sz="3200" b="1" dirty="0">
              <a:solidFill>
                <a:schemeClr val="tx1"/>
              </a:solidFill>
              <a:latin typeface="Cordia New" panose="020B0304020202020204" pitchFamily="34" charset="-34"/>
              <a:cs typeface="Cordia New" panose="020B0304020202020204" pitchFamily="34" charset="-34"/>
            </a:endParaRPr>
          </a:p>
          <a:p>
            <a:r>
              <a:rPr lang="en-US" sz="3200" b="1" dirty="0">
                <a:solidFill>
                  <a:schemeClr val="tx1"/>
                </a:solidFill>
                <a:latin typeface="Cordia New" panose="020B0304020202020204" pitchFamily="34" charset="-34"/>
                <a:cs typeface="Cordia New" panose="020B0304020202020204" pitchFamily="34" charset="-34"/>
              </a:rPr>
              <a:t>PI :</a:t>
            </a:r>
            <a:r>
              <a:rPr lang="th-TH" sz="3200" b="1" dirty="0">
                <a:solidFill>
                  <a:schemeClr val="tx1"/>
                </a:solidFill>
                <a:latin typeface="Cordia New" panose="020B0304020202020204" pitchFamily="34" charset="-34"/>
                <a:cs typeface="Cordia New" panose="020B0304020202020204" pitchFamily="34" charset="-34"/>
              </a:rPr>
              <a:t> </a:t>
            </a:r>
            <a:r>
              <a:rPr lang="en-US" sz="3200" b="1" dirty="0">
                <a:solidFill>
                  <a:schemeClr val="tx1"/>
                </a:solidFill>
                <a:latin typeface="Cordia New" panose="020B0304020202020204" pitchFamily="34" charset="-34"/>
                <a:cs typeface="Cordia New" panose="020B0304020202020204" pitchFamily="34" charset="-34"/>
              </a:rPr>
              <a:t>	</a:t>
            </a:r>
            <a:r>
              <a:rPr lang="th-TH" sz="3200" b="1" dirty="0">
                <a:solidFill>
                  <a:schemeClr val="tx1"/>
                </a:solidFill>
                <a:latin typeface="Cordia New" panose="020B0304020202020204" pitchFamily="34" charset="-34"/>
                <a:cs typeface="Cordia New" panose="020B0304020202020204" pitchFamily="34" charset="-34"/>
              </a:rPr>
              <a:t>8เดือนก่อนตรวจพบ</a:t>
            </a:r>
            <a:r>
              <a:rPr lang="en-US" sz="3200" b="1" dirty="0">
                <a:solidFill>
                  <a:schemeClr val="tx1"/>
                </a:solidFill>
                <a:latin typeface="Cordia New" panose="020B0304020202020204" pitchFamily="34" charset="-34"/>
                <a:cs typeface="Cordia New" panose="020B0304020202020204" pitchFamily="34" charset="-34"/>
              </a:rPr>
              <a:t>LFT</a:t>
            </a:r>
            <a:r>
              <a:rPr lang="th-TH" sz="3200" b="1" dirty="0">
                <a:solidFill>
                  <a:schemeClr val="tx1"/>
                </a:solidFill>
                <a:latin typeface="Cordia New" panose="020B0304020202020204" pitchFamily="34" charset="-34"/>
                <a:cs typeface="Cordia New" panose="020B0304020202020204" pitchFamily="34" charset="-34"/>
              </a:rPr>
              <a:t>ผิดปกติ</a:t>
            </a:r>
            <a:r>
              <a:rPr lang="en-US" sz="3200" b="1" dirty="0">
                <a:solidFill>
                  <a:schemeClr val="tx1"/>
                </a:solidFill>
                <a:latin typeface="Cordia New" panose="020B0304020202020204" pitchFamily="34" charset="-34"/>
                <a:cs typeface="Cordia New" panose="020B0304020202020204" pitchFamily="34" charset="-34"/>
              </a:rPr>
              <a:t>(AST/ALT</a:t>
            </a:r>
            <a:r>
              <a:rPr lang="th-TH" sz="3200" b="1" dirty="0">
                <a:solidFill>
                  <a:schemeClr val="tx1"/>
                </a:solidFill>
                <a:latin typeface="Cordia New" panose="020B0304020202020204" pitchFamily="34" charset="-34"/>
                <a:cs typeface="Cordia New" panose="020B0304020202020204" pitchFamily="34" charset="-34"/>
              </a:rPr>
              <a:t>สูง</a:t>
            </a:r>
            <a:r>
              <a:rPr lang="en-US" sz="3200" b="1" dirty="0">
                <a:solidFill>
                  <a:schemeClr val="tx1"/>
                </a:solidFill>
                <a:latin typeface="Cordia New" panose="020B0304020202020204" pitchFamily="34" charset="-34"/>
                <a:cs typeface="Cordia New" panose="020B0304020202020204" pitchFamily="34" charset="-34"/>
              </a:rPr>
              <a:t>)</a:t>
            </a:r>
            <a:r>
              <a:rPr lang="th-TH" sz="3200" b="1" dirty="0">
                <a:solidFill>
                  <a:schemeClr val="tx1"/>
                </a:solidFill>
                <a:latin typeface="Cordia New" panose="020B0304020202020204" pitchFamily="34" charset="-34"/>
                <a:cs typeface="Cordia New" panose="020B0304020202020204" pitchFamily="34" charset="-34"/>
              </a:rPr>
              <a:t>   ทำ</a:t>
            </a:r>
            <a:r>
              <a:rPr lang="en-US" sz="3200" b="1" dirty="0">
                <a:solidFill>
                  <a:schemeClr val="tx1"/>
                </a:solidFill>
                <a:latin typeface="Cordia New" panose="020B0304020202020204" pitchFamily="34" charset="-34"/>
                <a:cs typeface="Cordia New" panose="020B0304020202020204" pitchFamily="34" charset="-34"/>
              </a:rPr>
              <a:t>U/S</a:t>
            </a:r>
            <a:r>
              <a:rPr lang="th-TH" sz="3200" b="1" dirty="0">
                <a:solidFill>
                  <a:schemeClr val="tx1"/>
                </a:solidFill>
                <a:latin typeface="Cordia New" panose="020B0304020202020204" pitchFamily="34" charset="-34"/>
                <a:cs typeface="Cordia New" panose="020B0304020202020204" pitchFamily="34" charset="-34"/>
              </a:rPr>
              <a:t> </a:t>
            </a:r>
            <a:r>
              <a:rPr lang="en-US" sz="3200" b="1" dirty="0">
                <a:solidFill>
                  <a:schemeClr val="tx1"/>
                </a:solidFill>
                <a:latin typeface="Cordia New" panose="020B0304020202020204" pitchFamily="34" charset="-34"/>
                <a:cs typeface="Cordia New" panose="020B0304020202020204" pitchFamily="34" charset="-34"/>
              </a:rPr>
              <a:t>abdomen</a:t>
            </a:r>
            <a:r>
              <a:rPr lang="th-TH" sz="3200" b="1" dirty="0">
                <a:solidFill>
                  <a:schemeClr val="tx1"/>
                </a:solidFill>
                <a:latin typeface="Cordia New" panose="020B0304020202020204" pitchFamily="34" charset="-34"/>
                <a:cs typeface="Cordia New" panose="020B0304020202020204" pitchFamily="34" charset="-34"/>
              </a:rPr>
              <a:t> พบ</a:t>
            </a:r>
            <a:r>
              <a:rPr lang="en-US" sz="3200" b="1" dirty="0">
                <a:solidFill>
                  <a:schemeClr val="tx1"/>
                </a:solidFill>
                <a:latin typeface="Cordia New" panose="020B0304020202020204" pitchFamily="34" charset="-34"/>
                <a:cs typeface="Cordia New" panose="020B0304020202020204" pitchFamily="34" charset="-34"/>
              </a:rPr>
              <a:t>gallbladder polyp</a:t>
            </a:r>
          </a:p>
          <a:p>
            <a:pPr marL="201168" lvl="1" indent="0">
              <a:buNone/>
            </a:pPr>
            <a:r>
              <a:rPr lang="en-US" sz="3200" b="1" dirty="0">
                <a:solidFill>
                  <a:schemeClr val="tx1"/>
                </a:solidFill>
                <a:latin typeface="Cordia New" panose="020B0304020202020204" pitchFamily="34" charset="-34"/>
                <a:cs typeface="Cordia New" panose="020B0304020202020204" pitchFamily="34" charset="-34"/>
              </a:rPr>
              <a:t>	</a:t>
            </a:r>
            <a:r>
              <a:rPr lang="th-TH" sz="3200" b="1" dirty="0">
                <a:solidFill>
                  <a:schemeClr val="tx1"/>
                </a:solidFill>
                <a:latin typeface="Cordia New" panose="020B0304020202020204" pitchFamily="34" charset="-34"/>
                <a:cs typeface="Cordia New" panose="020B0304020202020204" pitchFamily="34" charset="-34"/>
              </a:rPr>
              <a:t>2เดือนก่อน</a:t>
            </a:r>
            <a:r>
              <a:rPr lang="en-US" sz="3200" b="1" dirty="0">
                <a:solidFill>
                  <a:schemeClr val="tx1"/>
                </a:solidFill>
                <a:latin typeface="Cordia New" panose="020B0304020202020204" pitchFamily="34" charset="-34"/>
                <a:cs typeface="Cordia New" panose="020B0304020202020204" pitchFamily="34" charset="-34"/>
              </a:rPr>
              <a:t>F/U</a:t>
            </a:r>
            <a:r>
              <a:rPr lang="th-TH" sz="3200" b="1" dirty="0">
                <a:solidFill>
                  <a:schemeClr val="tx1"/>
                </a:solidFill>
                <a:latin typeface="Cordia New" panose="020B0304020202020204" pitchFamily="34" charset="-34"/>
                <a:cs typeface="Cordia New" panose="020B0304020202020204" pitchFamily="34" charset="-34"/>
              </a:rPr>
              <a:t> </a:t>
            </a:r>
            <a:r>
              <a:rPr lang="en-US" sz="3200" b="1" dirty="0">
                <a:solidFill>
                  <a:schemeClr val="tx1"/>
                </a:solidFill>
                <a:latin typeface="Cordia New" panose="020B0304020202020204" pitchFamily="34" charset="-34"/>
                <a:cs typeface="Cordia New" panose="020B0304020202020204" pitchFamily="34" charset="-34"/>
              </a:rPr>
              <a:t>gallbladder polyp</a:t>
            </a:r>
            <a:r>
              <a:rPr lang="th-TH" sz="3200" b="1" dirty="0">
                <a:solidFill>
                  <a:schemeClr val="tx1"/>
                </a:solidFill>
                <a:latin typeface="Cordia New" panose="020B0304020202020204" pitchFamily="34" charset="-34"/>
                <a:cs typeface="Cordia New" panose="020B0304020202020204" pitchFamily="34" charset="-34"/>
              </a:rPr>
              <a:t>ใหญ่ขึ้นจึงนัดมาผ่าตัด</a:t>
            </a:r>
          </a:p>
          <a:p>
            <a:pPr marL="201168" lvl="1" indent="0">
              <a:buNone/>
            </a:pPr>
            <a:r>
              <a:rPr lang="th-TH" sz="3200" b="1" dirty="0">
                <a:solidFill>
                  <a:schemeClr val="tx1"/>
                </a:solidFill>
                <a:latin typeface="Cordia New" panose="020B0304020202020204" pitchFamily="34" charset="-34"/>
                <a:cs typeface="Cordia New" panose="020B0304020202020204" pitchFamily="34" charset="-34"/>
              </a:rPr>
              <a:t>ไม่มีอาการปวดท้อง  ไม่มีตัวเหลืองตาเหลือง  ทานอาหารได้ปกติ  ขับถ่ายปกติ  ไม่มีไข้</a:t>
            </a:r>
          </a:p>
        </p:txBody>
      </p:sp>
    </p:spTree>
    <p:extLst>
      <p:ext uri="{BB962C8B-B14F-4D97-AF65-F5344CB8AC3E}">
        <p14:creationId xmlns:p14="http://schemas.microsoft.com/office/powerpoint/2010/main" val="1448014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idx="4294967295"/>
          </p:nvPr>
        </p:nvSpPr>
        <p:spPr>
          <a:xfrm>
            <a:off x="1713390" y="2678112"/>
            <a:ext cx="8515350" cy="1813989"/>
          </a:xfrm>
          <a:solidFill>
            <a:schemeClr val="accent3">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algn="ctr"/>
            <a:r>
              <a:rPr lang="en-US" sz="4000" dirty="0"/>
              <a:t>R1</a:t>
            </a:r>
            <a:br>
              <a:rPr lang="en-US" sz="4000" dirty="0"/>
            </a:br>
            <a:r>
              <a:rPr lang="en-US" sz="4000" dirty="0"/>
              <a:t>Preoperative preparation &amp; Premedication</a:t>
            </a:r>
            <a:endParaRPr lang="th-TH" sz="4000" dirty="0"/>
          </a:p>
        </p:txBody>
      </p:sp>
    </p:spTree>
    <p:extLst>
      <p:ext uri="{BB962C8B-B14F-4D97-AF65-F5344CB8AC3E}">
        <p14:creationId xmlns:p14="http://schemas.microsoft.com/office/powerpoint/2010/main" val="3404686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BF411-D284-4CC9-959A-473A54D3F54B}"/>
              </a:ext>
            </a:extLst>
          </p:cNvPr>
          <p:cNvSpPr>
            <a:spLocks noGrp="1"/>
          </p:cNvSpPr>
          <p:nvPr>
            <p:ph type="title"/>
          </p:nvPr>
        </p:nvSpPr>
        <p:spPr/>
        <p:txBody>
          <a:bodyPr/>
          <a:lstStyle/>
          <a:p>
            <a:r>
              <a:rPr lang="en-US" b="1" dirty="0">
                <a:solidFill>
                  <a:schemeClr val="tx1">
                    <a:lumMod val="95000"/>
                    <a:lumOff val="5000"/>
                  </a:schemeClr>
                </a:solidFill>
              </a:rPr>
              <a:t>Preop  preparation</a:t>
            </a:r>
          </a:p>
        </p:txBody>
      </p:sp>
      <p:sp>
        <p:nvSpPr>
          <p:cNvPr id="3" name="Content Placeholder 2">
            <a:extLst>
              <a:ext uri="{FF2B5EF4-FFF2-40B4-BE49-F238E27FC236}">
                <a16:creationId xmlns:a16="http://schemas.microsoft.com/office/drawing/2014/main" id="{9A1DD438-2A1D-4438-B939-FE9F1B33F487}"/>
              </a:ext>
            </a:extLst>
          </p:cNvPr>
          <p:cNvSpPr>
            <a:spLocks noGrp="1"/>
          </p:cNvSpPr>
          <p:nvPr>
            <p:ph idx="1"/>
          </p:nvPr>
        </p:nvSpPr>
        <p:spPr/>
        <p:txBody>
          <a:bodyPr/>
          <a:lstStyle/>
          <a:p>
            <a:pPr>
              <a:buFont typeface="Arial" panose="020B0604020202020204" pitchFamily="34" charset="0"/>
              <a:buChar char="•"/>
            </a:pPr>
            <a:r>
              <a:rPr lang="en-US" sz="2800" dirty="0">
                <a:solidFill>
                  <a:schemeClr val="tx1"/>
                </a:solidFill>
              </a:rPr>
              <a:t> Inform consent</a:t>
            </a:r>
          </a:p>
          <a:p>
            <a:pPr>
              <a:buFont typeface="Arial" panose="020B0604020202020204" pitchFamily="34" charset="0"/>
              <a:buChar char="•"/>
            </a:pPr>
            <a:r>
              <a:rPr lang="en-US" sz="2800" dirty="0">
                <a:solidFill>
                  <a:schemeClr val="tx1"/>
                </a:solidFill>
              </a:rPr>
              <a:t> NPO </a:t>
            </a:r>
          </a:p>
          <a:p>
            <a:pPr>
              <a:buFont typeface="Arial" panose="020B0604020202020204" pitchFamily="34" charset="0"/>
              <a:buChar char="•"/>
            </a:pPr>
            <a:r>
              <a:rPr lang="en-US" sz="2800" dirty="0">
                <a:solidFill>
                  <a:schemeClr val="tx1"/>
                </a:solidFill>
              </a:rPr>
              <a:t>Warm IV fluid</a:t>
            </a:r>
          </a:p>
          <a:p>
            <a:pPr>
              <a:buFont typeface="Arial" panose="020B0604020202020204" pitchFamily="34" charset="0"/>
              <a:buChar char="•"/>
            </a:pPr>
            <a:r>
              <a:rPr lang="en-US" sz="2800" dirty="0">
                <a:solidFill>
                  <a:schemeClr val="tx1"/>
                </a:solidFill>
              </a:rPr>
              <a:t> ATB</a:t>
            </a:r>
          </a:p>
          <a:p>
            <a:pPr>
              <a:buFont typeface="Arial" panose="020B0604020202020204" pitchFamily="34" charset="0"/>
              <a:buChar char="•"/>
            </a:pPr>
            <a:r>
              <a:rPr lang="en-US" sz="2800" dirty="0">
                <a:solidFill>
                  <a:schemeClr val="tx1"/>
                </a:solidFill>
              </a:rPr>
              <a:t>Force air warmer</a:t>
            </a:r>
          </a:p>
          <a:p>
            <a:pPr>
              <a:buFont typeface="Arial" panose="020B0604020202020204" pitchFamily="34" charset="0"/>
              <a:buChar char="•"/>
            </a:pPr>
            <a:r>
              <a:rPr lang="en-US" sz="2800" dirty="0">
                <a:solidFill>
                  <a:schemeClr val="tx1"/>
                </a:solidFill>
              </a:rPr>
              <a:t> TOF monitor</a:t>
            </a:r>
          </a:p>
          <a:p>
            <a:endParaRPr lang="en-US" dirty="0"/>
          </a:p>
        </p:txBody>
      </p:sp>
    </p:spTree>
    <p:extLst>
      <p:ext uri="{BB962C8B-B14F-4D97-AF65-F5344CB8AC3E}">
        <p14:creationId xmlns:p14="http://schemas.microsoft.com/office/powerpoint/2010/main" val="3484338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BF411-D284-4CC9-959A-473A54D3F54B}"/>
              </a:ext>
            </a:extLst>
          </p:cNvPr>
          <p:cNvSpPr>
            <a:spLocks noGrp="1"/>
          </p:cNvSpPr>
          <p:nvPr>
            <p:ph type="title"/>
          </p:nvPr>
        </p:nvSpPr>
        <p:spPr/>
        <p:txBody>
          <a:bodyPr/>
          <a:lstStyle/>
          <a:p>
            <a:r>
              <a:rPr lang="en-US" b="1" dirty="0">
                <a:solidFill>
                  <a:schemeClr val="tx1">
                    <a:lumMod val="95000"/>
                    <a:lumOff val="5000"/>
                  </a:schemeClr>
                </a:solidFill>
              </a:rPr>
              <a:t>Premedication</a:t>
            </a:r>
          </a:p>
        </p:txBody>
      </p:sp>
      <p:sp>
        <p:nvSpPr>
          <p:cNvPr id="3" name="Content Placeholder 2">
            <a:extLst>
              <a:ext uri="{FF2B5EF4-FFF2-40B4-BE49-F238E27FC236}">
                <a16:creationId xmlns:a16="http://schemas.microsoft.com/office/drawing/2014/main" id="{9A1DD438-2A1D-4438-B939-FE9F1B33F487}"/>
              </a:ext>
            </a:extLst>
          </p:cNvPr>
          <p:cNvSpPr>
            <a:spLocks noGrp="1"/>
          </p:cNvSpPr>
          <p:nvPr>
            <p:ph idx="1"/>
          </p:nvPr>
        </p:nvSpPr>
        <p:spPr/>
        <p:txBody>
          <a:bodyPr>
            <a:normAutofit/>
          </a:bodyPr>
          <a:lstStyle/>
          <a:p>
            <a:r>
              <a:rPr lang="en-US" sz="3200" dirty="0">
                <a:solidFill>
                  <a:schemeClr val="tx1"/>
                </a:solidFill>
              </a:rPr>
              <a:t>Aspiration prophylaxis</a:t>
            </a:r>
          </a:p>
          <a:p>
            <a:endParaRPr lang="en-US" sz="3200" dirty="0">
              <a:solidFill>
                <a:schemeClr val="tx1"/>
              </a:solidFill>
            </a:endParaRPr>
          </a:p>
          <a:p>
            <a:pPr>
              <a:buFont typeface="Arial" panose="020B0604020202020204" pitchFamily="34" charset="0"/>
              <a:buChar char="•"/>
            </a:pPr>
            <a:r>
              <a:rPr lang="en-US" sz="3200" dirty="0">
                <a:solidFill>
                  <a:schemeClr val="tx1"/>
                </a:solidFill>
              </a:rPr>
              <a:t>  Ranitidine 50 mg </a:t>
            </a:r>
            <a:r>
              <a:rPr lang="en-US" sz="3200" dirty="0" err="1">
                <a:solidFill>
                  <a:schemeClr val="tx1"/>
                </a:solidFill>
              </a:rPr>
              <a:t>i.v.</a:t>
            </a:r>
            <a:endParaRPr lang="en-US" sz="3200" dirty="0">
              <a:solidFill>
                <a:schemeClr val="tx1"/>
              </a:solidFill>
            </a:endParaRPr>
          </a:p>
          <a:p>
            <a:pPr>
              <a:buFont typeface="Arial" panose="020B0604020202020204" pitchFamily="34" charset="0"/>
              <a:buChar char="•"/>
            </a:pPr>
            <a:r>
              <a:rPr lang="en-US" sz="3200" dirty="0">
                <a:solidFill>
                  <a:schemeClr val="tx1"/>
                </a:solidFill>
              </a:rPr>
              <a:t>  Metoclopramide 10 mg </a:t>
            </a:r>
            <a:r>
              <a:rPr lang="en-US" sz="3200" dirty="0" err="1">
                <a:solidFill>
                  <a:schemeClr val="tx1"/>
                </a:solidFill>
              </a:rPr>
              <a:t>i.v.</a:t>
            </a:r>
            <a:endParaRPr lang="en-US" sz="3200" dirty="0">
              <a:solidFill>
                <a:schemeClr val="tx1"/>
              </a:solidFill>
            </a:endParaRPr>
          </a:p>
        </p:txBody>
      </p:sp>
    </p:spTree>
    <p:extLst>
      <p:ext uri="{BB962C8B-B14F-4D97-AF65-F5344CB8AC3E}">
        <p14:creationId xmlns:p14="http://schemas.microsoft.com/office/powerpoint/2010/main" val="728055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0EED-755D-424E-B7AA-540A2083296A}"/>
              </a:ext>
            </a:extLst>
          </p:cNvPr>
          <p:cNvSpPr>
            <a:spLocks noGrp="1"/>
          </p:cNvSpPr>
          <p:nvPr>
            <p:ph type="title"/>
          </p:nvPr>
        </p:nvSpPr>
        <p:spPr/>
        <p:txBody>
          <a:bodyPr/>
          <a:lstStyle/>
          <a:p>
            <a:r>
              <a:rPr lang="en-US" b="1" dirty="0">
                <a:solidFill>
                  <a:schemeClr val="tx1">
                    <a:lumMod val="95000"/>
                    <a:lumOff val="5000"/>
                  </a:schemeClr>
                </a:solidFill>
              </a:rPr>
              <a:t>Choice of anesthesia</a:t>
            </a:r>
          </a:p>
        </p:txBody>
      </p:sp>
      <p:sp>
        <p:nvSpPr>
          <p:cNvPr id="3" name="Content Placeholder 2">
            <a:extLst>
              <a:ext uri="{FF2B5EF4-FFF2-40B4-BE49-F238E27FC236}">
                <a16:creationId xmlns:a16="http://schemas.microsoft.com/office/drawing/2014/main" id="{E2FF8E8A-78A0-409D-BF78-19EECB8F4E4B}"/>
              </a:ext>
            </a:extLst>
          </p:cNvPr>
          <p:cNvSpPr>
            <a:spLocks noGrp="1"/>
          </p:cNvSpPr>
          <p:nvPr>
            <p:ph idx="1"/>
          </p:nvPr>
        </p:nvSpPr>
        <p:spPr>
          <a:xfrm>
            <a:off x="1068109" y="2489891"/>
            <a:ext cx="10055781" cy="4023360"/>
          </a:xfrm>
        </p:spPr>
        <p:txBody>
          <a:bodyPr>
            <a:normAutofit/>
          </a:bodyPr>
          <a:lstStyle/>
          <a:p>
            <a:r>
              <a:rPr lang="en-US" sz="3200" dirty="0">
                <a:solidFill>
                  <a:schemeClr val="tx1"/>
                </a:solidFill>
              </a:rPr>
              <a:t>GA with ETT with RSI with cricoid pressure</a:t>
            </a:r>
          </a:p>
        </p:txBody>
      </p:sp>
    </p:spTree>
    <p:extLst>
      <p:ext uri="{BB962C8B-B14F-4D97-AF65-F5344CB8AC3E}">
        <p14:creationId xmlns:p14="http://schemas.microsoft.com/office/powerpoint/2010/main" val="166704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4D69-9450-43E9-A1B1-8A8A95530AA7}"/>
              </a:ext>
            </a:extLst>
          </p:cNvPr>
          <p:cNvSpPr>
            <a:spLocks noGrp="1"/>
          </p:cNvSpPr>
          <p:nvPr>
            <p:ph type="title"/>
          </p:nvPr>
        </p:nvSpPr>
        <p:spPr/>
        <p:txBody>
          <a:bodyPr/>
          <a:lstStyle/>
          <a:p>
            <a:r>
              <a:rPr lang="en-US" b="1" dirty="0">
                <a:solidFill>
                  <a:schemeClr val="tx1">
                    <a:lumMod val="95000"/>
                    <a:lumOff val="5000"/>
                  </a:schemeClr>
                </a:solidFill>
              </a:rPr>
              <a:t>Intraoperative management</a:t>
            </a:r>
          </a:p>
        </p:txBody>
      </p:sp>
      <p:sp>
        <p:nvSpPr>
          <p:cNvPr id="3" name="Content Placeholder 2">
            <a:extLst>
              <a:ext uri="{FF2B5EF4-FFF2-40B4-BE49-F238E27FC236}">
                <a16:creationId xmlns:a16="http://schemas.microsoft.com/office/drawing/2014/main" id="{8FEA3367-981A-41FE-8B53-5539E7A1C117}"/>
              </a:ext>
            </a:extLst>
          </p:cNvPr>
          <p:cNvSpPr>
            <a:spLocks noGrp="1"/>
          </p:cNvSpPr>
          <p:nvPr>
            <p:ph idx="1"/>
          </p:nvPr>
        </p:nvSpPr>
        <p:spPr>
          <a:xfrm>
            <a:off x="1068109" y="2834640"/>
            <a:ext cx="10055781" cy="4023360"/>
          </a:xfrm>
        </p:spPr>
        <p:txBody>
          <a:bodyPr/>
          <a:lstStyle/>
          <a:p>
            <a:r>
              <a:rPr lang="en-US" sz="3200" dirty="0">
                <a:solidFill>
                  <a:schemeClr val="tx1"/>
                </a:solidFill>
              </a:rPr>
              <a:t>Monitoring : EKG , NIBP , O</a:t>
            </a:r>
            <a:r>
              <a:rPr lang="en-US" sz="3200" baseline="-25000" dirty="0">
                <a:solidFill>
                  <a:schemeClr val="tx1"/>
                </a:solidFill>
              </a:rPr>
              <a:t>2</a:t>
            </a:r>
            <a:r>
              <a:rPr lang="en-US" sz="3200" dirty="0">
                <a:solidFill>
                  <a:schemeClr val="tx1"/>
                </a:solidFill>
              </a:rPr>
              <a:t>sat , EtCO</a:t>
            </a:r>
            <a:r>
              <a:rPr lang="en-US" sz="3200" baseline="-25000" dirty="0">
                <a:solidFill>
                  <a:schemeClr val="tx1"/>
                </a:solidFill>
              </a:rPr>
              <a:t>2</a:t>
            </a:r>
          </a:p>
          <a:p>
            <a:r>
              <a:rPr lang="en-US" sz="3200" dirty="0">
                <a:solidFill>
                  <a:schemeClr val="tx1"/>
                </a:solidFill>
              </a:rPr>
              <a:t>Position : Reverse Trendelenburg</a:t>
            </a:r>
          </a:p>
          <a:p>
            <a:r>
              <a:rPr lang="en-US" sz="3200" dirty="0">
                <a:solidFill>
                  <a:schemeClr val="tx1"/>
                </a:solidFill>
              </a:rPr>
              <a:t>Special monitoring : </a:t>
            </a:r>
            <a:r>
              <a:rPr lang="en-US" sz="3200" dirty="0" err="1">
                <a:solidFill>
                  <a:schemeClr val="tx1"/>
                </a:solidFill>
              </a:rPr>
              <a:t>Acceleromyography</a:t>
            </a:r>
            <a:r>
              <a:rPr lang="en-US" sz="3200" dirty="0">
                <a:solidFill>
                  <a:schemeClr val="tx1"/>
                </a:solidFill>
              </a:rPr>
              <a:t> (TOF)</a:t>
            </a:r>
            <a:endParaRPr lang="en-US" dirty="0">
              <a:solidFill>
                <a:schemeClr val="tx1"/>
              </a:solidFill>
            </a:endParaRPr>
          </a:p>
        </p:txBody>
      </p:sp>
    </p:spTree>
    <p:extLst>
      <p:ext uri="{BB962C8B-B14F-4D97-AF65-F5344CB8AC3E}">
        <p14:creationId xmlns:p14="http://schemas.microsoft.com/office/powerpoint/2010/main" val="60648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idx="4294967295"/>
          </p:nvPr>
        </p:nvSpPr>
        <p:spPr>
          <a:xfrm>
            <a:off x="1838325" y="2678112"/>
            <a:ext cx="8515350" cy="1501775"/>
          </a:xfrm>
          <a:solidFill>
            <a:srgbClr val="0070C0"/>
          </a:solidFill>
          <a:ln>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dirty="0"/>
              <a:t>R2</a:t>
            </a:r>
            <a:br>
              <a:rPr lang="en-US" dirty="0"/>
            </a:br>
            <a:r>
              <a:rPr lang="en-US" dirty="0"/>
              <a:t>Anesthetic consideration</a:t>
            </a:r>
            <a:endParaRPr lang="th-TH" dirty="0"/>
          </a:p>
        </p:txBody>
      </p:sp>
    </p:spTree>
    <p:extLst>
      <p:ext uri="{BB962C8B-B14F-4D97-AF65-F5344CB8AC3E}">
        <p14:creationId xmlns:p14="http://schemas.microsoft.com/office/powerpoint/2010/main" val="2425037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B5AEA-5AF5-4070-8787-F5BFD8C6BD1A}"/>
              </a:ext>
            </a:extLst>
          </p:cNvPr>
          <p:cNvPicPr>
            <a:picLocks noChangeAspect="1"/>
          </p:cNvPicPr>
          <p:nvPr/>
        </p:nvPicPr>
        <p:blipFill rotWithShape="1">
          <a:blip r:embed="rId2"/>
          <a:srcRect l="3422" t="16360" r="63228" b="43074"/>
          <a:stretch/>
        </p:blipFill>
        <p:spPr>
          <a:xfrm>
            <a:off x="1768135" y="2299316"/>
            <a:ext cx="8655729" cy="2961165"/>
          </a:xfrm>
          <a:prstGeom prst="rect">
            <a:avLst/>
          </a:prstGeom>
        </p:spPr>
      </p:pic>
      <p:pic>
        <p:nvPicPr>
          <p:cNvPr id="3" name="Picture 2">
            <a:extLst>
              <a:ext uri="{FF2B5EF4-FFF2-40B4-BE49-F238E27FC236}">
                <a16:creationId xmlns:a16="http://schemas.microsoft.com/office/drawing/2014/main" id="{3ED73191-2384-4312-A2CD-D33FAC1D8E35}"/>
              </a:ext>
            </a:extLst>
          </p:cNvPr>
          <p:cNvPicPr>
            <a:picLocks noChangeAspect="1"/>
          </p:cNvPicPr>
          <p:nvPr/>
        </p:nvPicPr>
        <p:blipFill rotWithShape="1">
          <a:blip r:embed="rId3"/>
          <a:srcRect l="9175" t="17055" r="65922" b="72330"/>
          <a:stretch/>
        </p:blipFill>
        <p:spPr>
          <a:xfrm>
            <a:off x="692457" y="559293"/>
            <a:ext cx="9478744" cy="1136342"/>
          </a:xfrm>
          <a:prstGeom prst="rect">
            <a:avLst/>
          </a:prstGeom>
        </p:spPr>
      </p:pic>
    </p:spTree>
    <p:extLst>
      <p:ext uri="{BB962C8B-B14F-4D97-AF65-F5344CB8AC3E}">
        <p14:creationId xmlns:p14="http://schemas.microsoft.com/office/powerpoint/2010/main" val="1856713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2807-5005-4E67-8464-DBAEDC5F9F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F7C07E-63F5-4357-AC56-9E613E7F4CB9}"/>
              </a:ext>
            </a:extLst>
          </p:cNvPr>
          <p:cNvSpPr>
            <a:spLocks noGrp="1"/>
          </p:cNvSpPr>
          <p:nvPr>
            <p:ph idx="1"/>
          </p:nvPr>
        </p:nvSpPr>
        <p:spPr/>
        <p:txBody>
          <a:bodyPr>
            <a:normAutofit/>
          </a:bodyPr>
          <a:lstStyle/>
          <a:p>
            <a:r>
              <a:rPr lang="en-US" sz="3200" b="1" dirty="0">
                <a:solidFill>
                  <a:schemeClr val="tx1"/>
                </a:solidFill>
                <a:latin typeface="Cordia New" panose="020B0304020202020204" pitchFamily="34" charset="-34"/>
                <a:cs typeface="Cordia New" panose="020B0304020202020204" pitchFamily="34" charset="-34"/>
              </a:rPr>
              <a:t>Prior to induction, most patients received midazolam 2 mg iv</a:t>
            </a:r>
          </a:p>
          <a:p>
            <a:r>
              <a:rPr lang="en-US" sz="3200" b="1" dirty="0">
                <a:solidFill>
                  <a:schemeClr val="tx1"/>
                </a:solidFill>
                <a:latin typeface="Cordia New" panose="020B0304020202020204" pitchFamily="34" charset="-34"/>
                <a:cs typeface="Cordia New" panose="020B0304020202020204" pitchFamily="34" charset="-34"/>
              </a:rPr>
              <a:t>All patients received fentanyl 1–2 mcg/kg iv</a:t>
            </a:r>
          </a:p>
          <a:p>
            <a:r>
              <a:rPr lang="en-US" sz="3200" b="1" dirty="0">
                <a:solidFill>
                  <a:schemeClr val="tx1"/>
                </a:solidFill>
                <a:latin typeface="Cordia New" panose="020B0304020202020204" pitchFamily="34" charset="-34"/>
                <a:cs typeface="Cordia New" panose="020B0304020202020204" pitchFamily="34" charset="-34"/>
              </a:rPr>
              <a:t>Induction with either propofol (1–2 mg/kg) or thiopental (3–5 mg/kg)</a:t>
            </a:r>
          </a:p>
        </p:txBody>
      </p:sp>
      <p:sp>
        <p:nvSpPr>
          <p:cNvPr id="4" name="Rectangle 3">
            <a:extLst>
              <a:ext uri="{FF2B5EF4-FFF2-40B4-BE49-F238E27FC236}">
                <a16:creationId xmlns:a16="http://schemas.microsoft.com/office/drawing/2014/main" id="{29790954-7946-4A52-866C-159EF52940E3}"/>
              </a:ext>
            </a:extLst>
          </p:cNvPr>
          <p:cNvSpPr/>
          <p:nvPr/>
        </p:nvSpPr>
        <p:spPr>
          <a:xfrm>
            <a:off x="468149" y="5576706"/>
            <a:ext cx="8957568" cy="584775"/>
          </a:xfrm>
          <a:prstGeom prst="rect">
            <a:avLst/>
          </a:prstGeom>
        </p:spPr>
        <p:txBody>
          <a:bodyPr wrap="square">
            <a:spAutoFit/>
          </a:bodyPr>
          <a:lstStyle/>
          <a:p>
            <a:r>
              <a:rPr lang="en-US" sz="1600" dirty="0">
                <a:solidFill>
                  <a:srgbClr val="000000"/>
                </a:solidFill>
                <a:latin typeface="Cordia New" panose="020B0304020202020204" pitchFamily="34" charset="-34"/>
                <a:cs typeface="Cordia New" panose="020B0304020202020204" pitchFamily="34" charset="-34"/>
              </a:rPr>
              <a:t>A. D. </a:t>
            </a:r>
            <a:r>
              <a:rPr lang="en-US" sz="1600" dirty="0" err="1">
                <a:solidFill>
                  <a:srgbClr val="000000"/>
                </a:solidFill>
                <a:latin typeface="Cordia New" panose="020B0304020202020204" pitchFamily="34" charset="-34"/>
                <a:cs typeface="Cordia New" panose="020B0304020202020204" pitchFamily="34" charset="-34"/>
              </a:rPr>
              <a:t>Niesen</a:t>
            </a:r>
            <a:r>
              <a:rPr lang="en-US" sz="1600" dirty="0">
                <a:solidFill>
                  <a:srgbClr val="000000"/>
                </a:solidFill>
                <a:latin typeface="Cordia New" panose="020B0304020202020204" pitchFamily="34" charset="-34"/>
                <a:cs typeface="Cordia New" panose="020B0304020202020204" pitchFamily="34" charset="-34"/>
              </a:rPr>
              <a:t>, J. Sprung, Y. S. Prakash, J. C. Watson, and T. N. Weingarten, “Case series: anesthetic management of patients with spinal and bulbar muscular atrophy (Kennedy's disease),” Canadian Journal of Anesthesia, vol. 56, no. 2, pp. 136–141, 2009</a:t>
            </a:r>
            <a:endParaRPr lang="en-US" sz="16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4098593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2807-5005-4E67-8464-DBAEDC5F9F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F7C07E-63F5-4357-AC56-9E613E7F4CB9}"/>
              </a:ext>
            </a:extLst>
          </p:cNvPr>
          <p:cNvSpPr>
            <a:spLocks noGrp="1"/>
          </p:cNvSpPr>
          <p:nvPr>
            <p:ph idx="1"/>
          </p:nvPr>
        </p:nvSpPr>
        <p:spPr/>
        <p:txBody>
          <a:bodyPr>
            <a:normAutofit/>
          </a:bodyPr>
          <a:lstStyle/>
          <a:p>
            <a:r>
              <a:rPr lang="en-US" sz="3200" b="1" dirty="0">
                <a:solidFill>
                  <a:schemeClr val="tx1"/>
                </a:solidFill>
                <a:latin typeface="Cordia New" panose="020B0304020202020204" pitchFamily="34" charset="-34"/>
                <a:cs typeface="Cordia New" panose="020B0304020202020204" pitchFamily="34" charset="-34"/>
              </a:rPr>
              <a:t>Each patient received a neuromuscular blocking agent at induction during at least one procedure, with two patients receiving succinylcholine</a:t>
            </a:r>
          </a:p>
          <a:p>
            <a:endParaRPr lang="en-US" sz="1800" b="1" dirty="0">
              <a:solidFill>
                <a:schemeClr val="tx1"/>
              </a:solidFill>
              <a:latin typeface="Cordia New" panose="020B0304020202020204" pitchFamily="34" charset="-34"/>
              <a:cs typeface="Cordia New" panose="020B0304020202020204" pitchFamily="34" charset="-34"/>
            </a:endParaRPr>
          </a:p>
          <a:p>
            <a:r>
              <a:rPr lang="en-US" sz="3200" b="1" dirty="0">
                <a:solidFill>
                  <a:schemeClr val="tx1"/>
                </a:solidFill>
                <a:latin typeface="Cordia New" panose="020B0304020202020204" pitchFamily="34" charset="-34"/>
                <a:cs typeface="Cordia New" panose="020B0304020202020204" pitchFamily="34" charset="-34"/>
              </a:rPr>
              <a:t>Vecuronium was used to maintain neuromuscular blockade in three cases</a:t>
            </a:r>
          </a:p>
          <a:p>
            <a:endParaRPr lang="en-US" sz="1800" b="1" dirty="0">
              <a:solidFill>
                <a:schemeClr val="tx1"/>
              </a:solidFill>
              <a:latin typeface="Cordia New" panose="020B0304020202020204" pitchFamily="34" charset="-34"/>
              <a:cs typeface="Cordia New" panose="020B0304020202020204" pitchFamily="34" charset="-34"/>
            </a:endParaRPr>
          </a:p>
          <a:p>
            <a:r>
              <a:rPr lang="en-US" sz="3200" b="1" dirty="0">
                <a:solidFill>
                  <a:schemeClr val="tx1"/>
                </a:solidFill>
                <a:latin typeface="Cordia New" panose="020B0304020202020204" pitchFamily="34" charset="-34"/>
                <a:cs typeface="Cordia New" panose="020B0304020202020204" pitchFamily="34" charset="-34"/>
              </a:rPr>
              <a:t>Anesthesia was maintained with volatile anesthetics, one patient also received a propofol infusion</a:t>
            </a:r>
          </a:p>
        </p:txBody>
      </p:sp>
      <p:sp>
        <p:nvSpPr>
          <p:cNvPr id="4" name="Rectangle 3">
            <a:extLst>
              <a:ext uri="{FF2B5EF4-FFF2-40B4-BE49-F238E27FC236}">
                <a16:creationId xmlns:a16="http://schemas.microsoft.com/office/drawing/2014/main" id="{9C0EA6F9-DAD2-4682-B027-CEFF101BCE57}"/>
              </a:ext>
            </a:extLst>
          </p:cNvPr>
          <p:cNvSpPr/>
          <p:nvPr/>
        </p:nvSpPr>
        <p:spPr>
          <a:xfrm>
            <a:off x="468149" y="5576706"/>
            <a:ext cx="8957568" cy="584775"/>
          </a:xfrm>
          <a:prstGeom prst="rect">
            <a:avLst/>
          </a:prstGeom>
        </p:spPr>
        <p:txBody>
          <a:bodyPr wrap="square">
            <a:spAutoFit/>
          </a:bodyPr>
          <a:lstStyle/>
          <a:p>
            <a:r>
              <a:rPr lang="en-US" sz="1600" dirty="0">
                <a:solidFill>
                  <a:srgbClr val="000000"/>
                </a:solidFill>
                <a:latin typeface="Cordia New" panose="020B0304020202020204" pitchFamily="34" charset="-34"/>
                <a:cs typeface="Cordia New" panose="020B0304020202020204" pitchFamily="34" charset="-34"/>
              </a:rPr>
              <a:t>A. D. </a:t>
            </a:r>
            <a:r>
              <a:rPr lang="en-US" sz="1600" dirty="0" err="1">
                <a:solidFill>
                  <a:srgbClr val="000000"/>
                </a:solidFill>
                <a:latin typeface="Cordia New" panose="020B0304020202020204" pitchFamily="34" charset="-34"/>
                <a:cs typeface="Cordia New" panose="020B0304020202020204" pitchFamily="34" charset="-34"/>
              </a:rPr>
              <a:t>Niesen</a:t>
            </a:r>
            <a:r>
              <a:rPr lang="en-US" sz="1600" dirty="0">
                <a:solidFill>
                  <a:srgbClr val="000000"/>
                </a:solidFill>
                <a:latin typeface="Cordia New" panose="020B0304020202020204" pitchFamily="34" charset="-34"/>
                <a:cs typeface="Cordia New" panose="020B0304020202020204" pitchFamily="34" charset="-34"/>
              </a:rPr>
              <a:t>, J. Sprung, Y. S. Prakash, J. C. Watson, and T. N. Weingarten, “Case series: anesthetic management of patients with spinal and bulbar muscular atrophy (Kennedy's disease),” Canadian Journal of Anesthesia, vol. 56, no. 2, pp. 136–141, 2009</a:t>
            </a:r>
            <a:endParaRPr lang="en-US" sz="16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174140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4E889-E01D-4344-9745-A0B39E6D8D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411298-2A67-44F4-8EEC-B413A300C4F7}"/>
              </a:ext>
            </a:extLst>
          </p:cNvPr>
          <p:cNvSpPr>
            <a:spLocks noGrp="1"/>
          </p:cNvSpPr>
          <p:nvPr>
            <p:ph idx="1"/>
          </p:nvPr>
        </p:nvSpPr>
        <p:spPr/>
        <p:txBody>
          <a:bodyPr>
            <a:normAutofit/>
          </a:bodyPr>
          <a:lstStyle/>
          <a:p>
            <a:r>
              <a:rPr lang="en-US" sz="4000" b="1" dirty="0">
                <a:solidFill>
                  <a:schemeClr val="tx1"/>
                </a:solidFill>
                <a:latin typeface="Cordia New" panose="020B0304020202020204" pitchFamily="34" charset="-34"/>
                <a:cs typeface="Cordia New" panose="020B0304020202020204" pitchFamily="34" charset="-34"/>
              </a:rPr>
              <a:t>Analgesia was achieved with either fentanyl or oxymorphone</a:t>
            </a:r>
          </a:p>
        </p:txBody>
      </p:sp>
      <p:sp>
        <p:nvSpPr>
          <p:cNvPr id="4" name="Rectangle 3">
            <a:extLst>
              <a:ext uri="{FF2B5EF4-FFF2-40B4-BE49-F238E27FC236}">
                <a16:creationId xmlns:a16="http://schemas.microsoft.com/office/drawing/2014/main" id="{978BB47A-64A0-4AF4-9673-1A7CC93D9473}"/>
              </a:ext>
            </a:extLst>
          </p:cNvPr>
          <p:cNvSpPr/>
          <p:nvPr/>
        </p:nvSpPr>
        <p:spPr>
          <a:xfrm>
            <a:off x="468149" y="5576706"/>
            <a:ext cx="8957568" cy="584775"/>
          </a:xfrm>
          <a:prstGeom prst="rect">
            <a:avLst/>
          </a:prstGeom>
        </p:spPr>
        <p:txBody>
          <a:bodyPr wrap="square">
            <a:spAutoFit/>
          </a:bodyPr>
          <a:lstStyle/>
          <a:p>
            <a:r>
              <a:rPr lang="en-US" sz="1600" dirty="0">
                <a:solidFill>
                  <a:srgbClr val="000000"/>
                </a:solidFill>
                <a:latin typeface="Cordia New" panose="020B0304020202020204" pitchFamily="34" charset="-34"/>
                <a:cs typeface="Cordia New" panose="020B0304020202020204" pitchFamily="34" charset="-34"/>
              </a:rPr>
              <a:t>A. D. </a:t>
            </a:r>
            <a:r>
              <a:rPr lang="en-US" sz="1600" dirty="0" err="1">
                <a:solidFill>
                  <a:srgbClr val="000000"/>
                </a:solidFill>
                <a:latin typeface="Cordia New" panose="020B0304020202020204" pitchFamily="34" charset="-34"/>
                <a:cs typeface="Cordia New" panose="020B0304020202020204" pitchFamily="34" charset="-34"/>
              </a:rPr>
              <a:t>Niesen</a:t>
            </a:r>
            <a:r>
              <a:rPr lang="en-US" sz="1600" dirty="0">
                <a:solidFill>
                  <a:srgbClr val="000000"/>
                </a:solidFill>
                <a:latin typeface="Cordia New" panose="020B0304020202020204" pitchFamily="34" charset="-34"/>
                <a:cs typeface="Cordia New" panose="020B0304020202020204" pitchFamily="34" charset="-34"/>
              </a:rPr>
              <a:t>, J. Sprung, Y. S. Prakash, J. C. Watson, and T. N. Weingarten, “Case series: anesthetic management of patients with spinal and bulbar muscular atrophy (Kennedy's disease),” Canadian Journal of Anesthesia, vol. 56, no. 2, pp. 136–141, 2009</a:t>
            </a:r>
            <a:endParaRPr lang="en-US" sz="16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3231919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idx="4294967295"/>
          </p:nvPr>
        </p:nvSpPr>
        <p:spPr>
          <a:xfrm>
            <a:off x="1838325" y="2678112"/>
            <a:ext cx="8515350" cy="1501775"/>
          </a:xfrm>
          <a:solidFill>
            <a:srgbClr val="002060"/>
          </a:solidFill>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dirty="0"/>
              <a:t>R1</a:t>
            </a:r>
            <a:br>
              <a:rPr lang="en-US" dirty="0"/>
            </a:br>
            <a:r>
              <a:rPr lang="en-US" dirty="0"/>
              <a:t>History</a:t>
            </a:r>
            <a:endParaRPr lang="th-TH" dirty="0"/>
          </a:p>
        </p:txBody>
      </p:sp>
    </p:spTree>
    <p:extLst>
      <p:ext uri="{BB962C8B-B14F-4D97-AF65-F5344CB8AC3E}">
        <p14:creationId xmlns:p14="http://schemas.microsoft.com/office/powerpoint/2010/main" val="1233157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6B6A-C50E-4A5D-BE52-A180BE0AF0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D3B00B-3A34-4E73-9C4C-0F264966A089}"/>
              </a:ext>
            </a:extLst>
          </p:cNvPr>
          <p:cNvSpPr>
            <a:spLocks noGrp="1"/>
          </p:cNvSpPr>
          <p:nvPr>
            <p:ph idx="1"/>
          </p:nvPr>
        </p:nvSpPr>
        <p:spPr>
          <a:xfrm>
            <a:off x="1097280" y="1845734"/>
            <a:ext cx="9431637" cy="4023360"/>
          </a:xfrm>
        </p:spPr>
        <p:txBody>
          <a:bodyPr>
            <a:normAutofit/>
          </a:bodyPr>
          <a:lstStyle/>
          <a:p>
            <a:r>
              <a:rPr lang="en-US" sz="3600" b="1" dirty="0">
                <a:solidFill>
                  <a:schemeClr val="tx1"/>
                </a:solidFill>
                <a:latin typeface="Cordia New" panose="020B0304020202020204" pitchFamily="34" charset="-34"/>
                <a:cs typeface="Cordia New" panose="020B0304020202020204" pitchFamily="34" charset="-34"/>
              </a:rPr>
              <a:t>Reversal of neuromuscular blockade was documented in four cases with the use of neostigmine as an anticholinesterase inhibitor and glycopyrrolate for antimuscarinic activity</a:t>
            </a:r>
          </a:p>
        </p:txBody>
      </p:sp>
      <p:sp>
        <p:nvSpPr>
          <p:cNvPr id="4" name="Rectangle 3">
            <a:extLst>
              <a:ext uri="{FF2B5EF4-FFF2-40B4-BE49-F238E27FC236}">
                <a16:creationId xmlns:a16="http://schemas.microsoft.com/office/drawing/2014/main" id="{74440FDD-9950-44CA-800C-C3243BAE6A1E}"/>
              </a:ext>
            </a:extLst>
          </p:cNvPr>
          <p:cNvSpPr/>
          <p:nvPr/>
        </p:nvSpPr>
        <p:spPr>
          <a:xfrm>
            <a:off x="468149" y="5576706"/>
            <a:ext cx="8957568" cy="584775"/>
          </a:xfrm>
          <a:prstGeom prst="rect">
            <a:avLst/>
          </a:prstGeom>
        </p:spPr>
        <p:txBody>
          <a:bodyPr wrap="square">
            <a:spAutoFit/>
          </a:bodyPr>
          <a:lstStyle/>
          <a:p>
            <a:r>
              <a:rPr lang="en-US" sz="1600" dirty="0">
                <a:solidFill>
                  <a:srgbClr val="000000"/>
                </a:solidFill>
                <a:latin typeface="Cordia New" panose="020B0304020202020204" pitchFamily="34" charset="-34"/>
                <a:cs typeface="Cordia New" panose="020B0304020202020204" pitchFamily="34" charset="-34"/>
              </a:rPr>
              <a:t>A. D. </a:t>
            </a:r>
            <a:r>
              <a:rPr lang="en-US" sz="1600" dirty="0" err="1">
                <a:solidFill>
                  <a:srgbClr val="000000"/>
                </a:solidFill>
                <a:latin typeface="Cordia New" panose="020B0304020202020204" pitchFamily="34" charset="-34"/>
                <a:cs typeface="Cordia New" panose="020B0304020202020204" pitchFamily="34" charset="-34"/>
              </a:rPr>
              <a:t>Niesen</a:t>
            </a:r>
            <a:r>
              <a:rPr lang="en-US" sz="1600" dirty="0">
                <a:solidFill>
                  <a:srgbClr val="000000"/>
                </a:solidFill>
                <a:latin typeface="Cordia New" panose="020B0304020202020204" pitchFamily="34" charset="-34"/>
                <a:cs typeface="Cordia New" panose="020B0304020202020204" pitchFamily="34" charset="-34"/>
              </a:rPr>
              <a:t>, J. Sprung, Y. S. Prakash, J. C. Watson, and T. N. Weingarten, “Case series: anesthetic management of patients with spinal and bulbar muscular atrophy (Kennedy's disease),” Canadian Journal of Anesthesia, vol. 56, no. 2, pp. 136–141, 2009</a:t>
            </a:r>
            <a:endParaRPr lang="en-US" sz="16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1434709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67E9-96F6-4BAE-A052-ADD0FC5893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047522-D0BD-4BAA-94B8-238F147005FC}"/>
              </a:ext>
            </a:extLst>
          </p:cNvPr>
          <p:cNvSpPr>
            <a:spLocks noGrp="1"/>
          </p:cNvSpPr>
          <p:nvPr>
            <p:ph idx="1"/>
          </p:nvPr>
        </p:nvSpPr>
        <p:spPr/>
        <p:txBody>
          <a:bodyPr>
            <a:normAutofit/>
          </a:bodyPr>
          <a:lstStyle/>
          <a:p>
            <a:r>
              <a:rPr lang="en-US" sz="3600" b="1" dirty="0">
                <a:solidFill>
                  <a:schemeClr val="tx1"/>
                </a:solidFill>
                <a:latin typeface="Cordia New" panose="020B0304020202020204" pitchFamily="34" charset="-34"/>
                <a:cs typeface="Cordia New" panose="020B0304020202020204" pitchFamily="34" charset="-34"/>
              </a:rPr>
              <a:t>Intraoperative warming was achieved using a forced air warming blanket and/or increase in ambient temperature (no significant hypo- or hyperthermia was recorded)</a:t>
            </a:r>
          </a:p>
        </p:txBody>
      </p:sp>
      <p:sp>
        <p:nvSpPr>
          <p:cNvPr id="4" name="Rectangle 3">
            <a:extLst>
              <a:ext uri="{FF2B5EF4-FFF2-40B4-BE49-F238E27FC236}">
                <a16:creationId xmlns:a16="http://schemas.microsoft.com/office/drawing/2014/main" id="{0ED4003C-AF53-48F0-AF18-912C2F3B5981}"/>
              </a:ext>
            </a:extLst>
          </p:cNvPr>
          <p:cNvSpPr/>
          <p:nvPr/>
        </p:nvSpPr>
        <p:spPr>
          <a:xfrm>
            <a:off x="468149" y="5576706"/>
            <a:ext cx="8957568" cy="584775"/>
          </a:xfrm>
          <a:prstGeom prst="rect">
            <a:avLst/>
          </a:prstGeom>
        </p:spPr>
        <p:txBody>
          <a:bodyPr wrap="square">
            <a:spAutoFit/>
          </a:bodyPr>
          <a:lstStyle/>
          <a:p>
            <a:r>
              <a:rPr lang="en-US" sz="1600" dirty="0">
                <a:solidFill>
                  <a:srgbClr val="000000"/>
                </a:solidFill>
                <a:latin typeface="Cordia New" panose="020B0304020202020204" pitchFamily="34" charset="-34"/>
                <a:cs typeface="Cordia New" panose="020B0304020202020204" pitchFamily="34" charset="-34"/>
              </a:rPr>
              <a:t>A. D. </a:t>
            </a:r>
            <a:r>
              <a:rPr lang="en-US" sz="1600" dirty="0" err="1">
                <a:solidFill>
                  <a:srgbClr val="000000"/>
                </a:solidFill>
                <a:latin typeface="Cordia New" panose="020B0304020202020204" pitchFamily="34" charset="-34"/>
                <a:cs typeface="Cordia New" panose="020B0304020202020204" pitchFamily="34" charset="-34"/>
              </a:rPr>
              <a:t>Niesen</a:t>
            </a:r>
            <a:r>
              <a:rPr lang="en-US" sz="1600" dirty="0">
                <a:solidFill>
                  <a:srgbClr val="000000"/>
                </a:solidFill>
                <a:latin typeface="Cordia New" panose="020B0304020202020204" pitchFamily="34" charset="-34"/>
                <a:cs typeface="Cordia New" panose="020B0304020202020204" pitchFamily="34" charset="-34"/>
              </a:rPr>
              <a:t>, J. Sprung, Y. S. Prakash, J. C. Watson, and T. N. Weingarten, “Case series: anesthetic management of patients with spinal and bulbar muscular atrophy (Kennedy's disease),” Canadian Journal of Anesthesia, vol. 56, no. 2, pp. 136–141, 2009</a:t>
            </a:r>
            <a:endParaRPr lang="en-US" sz="16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3934661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61BDB-7A92-4981-9D91-BA9A975D788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6966" t="12034" r="70032" b="3692"/>
          <a:stretch/>
        </p:blipFill>
        <p:spPr>
          <a:xfrm rot="5400000">
            <a:off x="2765393" y="-2516818"/>
            <a:ext cx="6116717" cy="11150356"/>
          </a:xfrm>
          <a:prstGeom prst="rect">
            <a:avLst/>
          </a:prstGeom>
        </p:spPr>
      </p:pic>
    </p:spTree>
    <p:extLst>
      <p:ext uri="{BB962C8B-B14F-4D97-AF65-F5344CB8AC3E}">
        <p14:creationId xmlns:p14="http://schemas.microsoft.com/office/powerpoint/2010/main" val="3584976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B4D7C1-1FEE-4311-AB42-EC3ACAF18E8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072" t="10842" r="64867" b="3852"/>
          <a:stretch/>
        </p:blipFill>
        <p:spPr>
          <a:xfrm rot="5400000">
            <a:off x="4617950" y="-4617952"/>
            <a:ext cx="2352583" cy="11588485"/>
          </a:xfrm>
          <a:prstGeom prst="rect">
            <a:avLst/>
          </a:prstGeom>
        </p:spPr>
      </p:pic>
      <p:pic>
        <p:nvPicPr>
          <p:cNvPr id="3" name="Picture 2">
            <a:extLst>
              <a:ext uri="{FF2B5EF4-FFF2-40B4-BE49-F238E27FC236}">
                <a16:creationId xmlns:a16="http://schemas.microsoft.com/office/drawing/2014/main" id="{B78B5C22-1CDC-4CA4-B7EA-1B1CAD530AF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7098" t="11521" r="78010" b="4498"/>
          <a:stretch/>
        </p:blipFill>
        <p:spPr>
          <a:xfrm rot="5400000">
            <a:off x="4728628" y="-2100837"/>
            <a:ext cx="2512380" cy="12129436"/>
          </a:xfrm>
          <a:prstGeom prst="rect">
            <a:avLst/>
          </a:prstGeom>
        </p:spPr>
      </p:pic>
      <p:sp>
        <p:nvSpPr>
          <p:cNvPr id="4" name="Rectangle 3">
            <a:extLst>
              <a:ext uri="{FF2B5EF4-FFF2-40B4-BE49-F238E27FC236}">
                <a16:creationId xmlns:a16="http://schemas.microsoft.com/office/drawing/2014/main" id="{0EA09BDF-70FF-4FC9-BE10-807AEBAE2C95}"/>
              </a:ext>
            </a:extLst>
          </p:cNvPr>
          <p:cNvSpPr/>
          <p:nvPr/>
        </p:nvSpPr>
        <p:spPr>
          <a:xfrm>
            <a:off x="68654" y="5816403"/>
            <a:ext cx="8957568" cy="584775"/>
          </a:xfrm>
          <a:prstGeom prst="rect">
            <a:avLst/>
          </a:prstGeom>
        </p:spPr>
        <p:txBody>
          <a:bodyPr wrap="square">
            <a:spAutoFit/>
          </a:bodyPr>
          <a:lstStyle/>
          <a:p>
            <a:r>
              <a:rPr lang="en-US" sz="1600" dirty="0">
                <a:solidFill>
                  <a:srgbClr val="000000"/>
                </a:solidFill>
                <a:latin typeface="Cordia New" panose="020B0304020202020204" pitchFamily="34" charset="-34"/>
                <a:cs typeface="Cordia New" panose="020B0304020202020204" pitchFamily="34" charset="-34"/>
              </a:rPr>
              <a:t>A. D. </a:t>
            </a:r>
            <a:r>
              <a:rPr lang="en-US" sz="1600" dirty="0" err="1">
                <a:solidFill>
                  <a:srgbClr val="000000"/>
                </a:solidFill>
                <a:latin typeface="Cordia New" panose="020B0304020202020204" pitchFamily="34" charset="-34"/>
                <a:cs typeface="Cordia New" panose="020B0304020202020204" pitchFamily="34" charset="-34"/>
              </a:rPr>
              <a:t>Niesen</a:t>
            </a:r>
            <a:r>
              <a:rPr lang="en-US" sz="1600" dirty="0">
                <a:solidFill>
                  <a:srgbClr val="000000"/>
                </a:solidFill>
                <a:latin typeface="Cordia New" panose="020B0304020202020204" pitchFamily="34" charset="-34"/>
                <a:cs typeface="Cordia New" panose="020B0304020202020204" pitchFamily="34" charset="-34"/>
              </a:rPr>
              <a:t>, J. Sprung, Y. S. Prakash, J. C. Watson, and T. N. Weingarten, “Case series: anesthetic management of patients with spinal and bulbar muscular atrophy (Kennedy's disease),” Canadian Journal of Anesthesia, vol. 56, no. 2, pp. 136–141, 2009</a:t>
            </a:r>
            <a:endParaRPr lang="en-US" sz="16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2198011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3B00C-7F43-412D-BBDC-A6759A43F269}"/>
              </a:ext>
            </a:extLst>
          </p:cNvPr>
          <p:cNvSpPr>
            <a:spLocks noGrp="1"/>
          </p:cNvSpPr>
          <p:nvPr>
            <p:ph type="title"/>
          </p:nvPr>
        </p:nvSpPr>
        <p:spPr/>
        <p:txBody>
          <a:bodyPr/>
          <a:lstStyle/>
          <a:p>
            <a:r>
              <a:rPr lang="en-US" dirty="0">
                <a:solidFill>
                  <a:schemeClr val="tx1"/>
                </a:solidFill>
              </a:rPr>
              <a:t>Muscle Relaxants</a:t>
            </a:r>
          </a:p>
        </p:txBody>
      </p:sp>
      <p:sp>
        <p:nvSpPr>
          <p:cNvPr id="3" name="Content Placeholder 2">
            <a:extLst>
              <a:ext uri="{FF2B5EF4-FFF2-40B4-BE49-F238E27FC236}">
                <a16:creationId xmlns:a16="http://schemas.microsoft.com/office/drawing/2014/main" id="{4FC3BBA8-0AFD-4D93-A536-0D090960C1BB}"/>
              </a:ext>
            </a:extLst>
          </p:cNvPr>
          <p:cNvSpPr>
            <a:spLocks noGrp="1"/>
          </p:cNvSpPr>
          <p:nvPr>
            <p:ph idx="1"/>
          </p:nvPr>
        </p:nvSpPr>
        <p:spPr/>
        <p:txBody>
          <a:bodyPr>
            <a:normAutofit/>
          </a:bodyPr>
          <a:lstStyle/>
          <a:p>
            <a:pPr marL="0" indent="0">
              <a:buNone/>
            </a:pPr>
            <a:endParaRPr lang="en-US" sz="3200" dirty="0">
              <a:solidFill>
                <a:schemeClr val="tx1"/>
              </a:solidFill>
              <a:latin typeface="Cordia New" panose="020B0304020202020204" pitchFamily="34" charset="-34"/>
              <a:cs typeface="Cordia New" panose="020B0304020202020204" pitchFamily="34" charset="-34"/>
            </a:endParaRPr>
          </a:p>
          <a:p>
            <a:pPr>
              <a:buFont typeface="Arial" panose="020B0604020202020204" pitchFamily="34" charset="0"/>
              <a:buChar char="•"/>
            </a:pPr>
            <a:r>
              <a:rPr lang="en-US" sz="3200" b="1" dirty="0">
                <a:solidFill>
                  <a:schemeClr val="tx1"/>
                </a:solidFill>
                <a:latin typeface="Cordia New" panose="020B0304020202020204" pitchFamily="34" charset="-34"/>
                <a:cs typeface="Cordia New" panose="020B0304020202020204" pitchFamily="34" charset="-34"/>
              </a:rPr>
              <a:t> Tend to have a more profound and prolonged effect in NMD patients </a:t>
            </a:r>
          </a:p>
          <a:p>
            <a:pPr marL="0" indent="0">
              <a:buNone/>
            </a:pPr>
            <a:endParaRPr lang="en-US" sz="3200" b="1" dirty="0">
              <a:solidFill>
                <a:schemeClr val="tx1"/>
              </a:solidFill>
              <a:latin typeface="Cordia New" panose="020B0304020202020204" pitchFamily="34" charset="-34"/>
              <a:cs typeface="Cordia New" panose="020B0304020202020204" pitchFamily="34" charset="-34"/>
            </a:endParaRPr>
          </a:p>
          <a:p>
            <a:pPr>
              <a:buFont typeface="Arial" panose="020B0604020202020204" pitchFamily="34" charset="0"/>
              <a:buChar char="•"/>
            </a:pPr>
            <a:r>
              <a:rPr lang="en-US" sz="3200" b="1" dirty="0">
                <a:solidFill>
                  <a:schemeClr val="tx1"/>
                </a:solidFill>
                <a:latin typeface="Cordia New" panose="020B0304020202020204" pitchFamily="34" charset="-34"/>
                <a:cs typeface="Cordia New" panose="020B0304020202020204" pitchFamily="34" charset="-34"/>
              </a:rPr>
              <a:t> Succinylcholine should usually be avoided in NMD (</a:t>
            </a:r>
            <a:r>
              <a:rPr lang="en-US" sz="3200" b="1" dirty="0" err="1">
                <a:solidFill>
                  <a:schemeClr val="tx1"/>
                </a:solidFill>
                <a:latin typeface="Cordia New" panose="020B0304020202020204" pitchFamily="34" charset="-34"/>
                <a:cs typeface="Cordia New" panose="020B0304020202020204" pitchFamily="34" charset="-34"/>
              </a:rPr>
              <a:t>hyperK</a:t>
            </a:r>
            <a:r>
              <a:rPr lang="en-US" sz="3200" b="1" dirty="0">
                <a:solidFill>
                  <a:schemeClr val="tx1"/>
                </a:solidFill>
                <a:latin typeface="Cordia New" panose="020B0304020202020204" pitchFamily="34" charset="-34"/>
                <a:cs typeface="Cordia New" panose="020B0304020202020204" pitchFamily="34" charset="-34"/>
              </a:rPr>
              <a:t>)</a:t>
            </a:r>
          </a:p>
        </p:txBody>
      </p:sp>
      <p:sp>
        <p:nvSpPr>
          <p:cNvPr id="4" name="Rectangle 3">
            <a:extLst>
              <a:ext uri="{FF2B5EF4-FFF2-40B4-BE49-F238E27FC236}">
                <a16:creationId xmlns:a16="http://schemas.microsoft.com/office/drawing/2014/main" id="{1C07CC0D-A5D2-413C-84CF-73DD5F7D7092}"/>
              </a:ext>
            </a:extLst>
          </p:cNvPr>
          <p:cNvSpPr/>
          <p:nvPr/>
        </p:nvSpPr>
        <p:spPr>
          <a:xfrm>
            <a:off x="337673" y="5684428"/>
            <a:ext cx="8393644" cy="369332"/>
          </a:xfrm>
          <a:prstGeom prst="rect">
            <a:avLst/>
          </a:prstGeom>
        </p:spPr>
        <p:txBody>
          <a:bodyPr wrap="none">
            <a:spAutoFit/>
          </a:bodyPr>
          <a:lstStyle/>
          <a:p>
            <a:r>
              <a:rPr lang="fi-FI" i="1" dirty="0">
                <a:latin typeface="Cordia New" panose="020B0304020202020204" pitchFamily="34" charset="-34"/>
                <a:cs typeface="Cordia New" panose="020B0304020202020204" pitchFamily="34" charset="-34"/>
              </a:rPr>
              <a:t> Linton C. Hopkins M.D. </a:t>
            </a:r>
            <a:r>
              <a:rPr lang="fi-FI" dirty="0">
                <a:latin typeface="Cordia New" panose="020B0304020202020204" pitchFamily="34" charset="-34"/>
                <a:cs typeface="Cordia New" panose="020B0304020202020204" pitchFamily="34" charset="-34"/>
              </a:rPr>
              <a:t>https://www.kennedysdisease.org/index.php/share-information/medical-info/76-surgery-concerns</a:t>
            </a:r>
            <a:endParaRPr lang="en-US"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3492385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78B2-C892-40E9-82B2-F3B2BFC79D95}"/>
              </a:ext>
            </a:extLst>
          </p:cNvPr>
          <p:cNvSpPr>
            <a:spLocks noGrp="1"/>
          </p:cNvSpPr>
          <p:nvPr>
            <p:ph type="title"/>
          </p:nvPr>
        </p:nvSpPr>
        <p:spPr/>
        <p:txBody>
          <a:bodyPr/>
          <a:lstStyle/>
          <a:p>
            <a:r>
              <a:rPr lang="en-US" dirty="0" err="1">
                <a:solidFill>
                  <a:schemeClr val="tx1"/>
                </a:solidFill>
              </a:rPr>
              <a:t>Sugammadex</a:t>
            </a:r>
            <a:endParaRPr lang="en-US" dirty="0">
              <a:solidFill>
                <a:schemeClr val="tx1"/>
              </a:solidFill>
            </a:endParaRPr>
          </a:p>
        </p:txBody>
      </p:sp>
      <p:sp>
        <p:nvSpPr>
          <p:cNvPr id="3" name="Content Placeholder 2">
            <a:extLst>
              <a:ext uri="{FF2B5EF4-FFF2-40B4-BE49-F238E27FC236}">
                <a16:creationId xmlns:a16="http://schemas.microsoft.com/office/drawing/2014/main" id="{AB83FBE4-6BF0-43E8-BE2C-B6A3ABEF9BCF}"/>
              </a:ext>
            </a:extLst>
          </p:cNvPr>
          <p:cNvSpPr>
            <a:spLocks noGrp="1"/>
          </p:cNvSpPr>
          <p:nvPr>
            <p:ph idx="1"/>
          </p:nvPr>
        </p:nvSpPr>
        <p:spPr>
          <a:xfrm>
            <a:off x="1097280" y="2094309"/>
            <a:ext cx="10058400" cy="4023360"/>
          </a:xfrm>
        </p:spPr>
        <p:txBody>
          <a:bodyPr>
            <a:normAutofit/>
          </a:bodyPr>
          <a:lstStyle/>
          <a:p>
            <a:r>
              <a:rPr lang="en-US" sz="3600" dirty="0">
                <a:solidFill>
                  <a:schemeClr val="tx1"/>
                </a:solidFill>
                <a:latin typeface="Cordia New" panose="020B0304020202020204" pitchFamily="34" charset="-34"/>
                <a:cs typeface="Cordia New" panose="020B0304020202020204" pitchFamily="34" charset="-34"/>
              </a:rPr>
              <a:t>Several previous reports have demonstrated the safety of </a:t>
            </a:r>
            <a:r>
              <a:rPr lang="en-US" sz="3600" dirty="0" err="1">
                <a:solidFill>
                  <a:schemeClr val="tx1"/>
                </a:solidFill>
                <a:latin typeface="Cordia New" panose="020B0304020202020204" pitchFamily="34" charset="-34"/>
                <a:cs typeface="Cordia New" panose="020B0304020202020204" pitchFamily="34" charset="-34"/>
              </a:rPr>
              <a:t>sugammadex</a:t>
            </a:r>
            <a:r>
              <a:rPr lang="en-US" sz="3600" dirty="0">
                <a:solidFill>
                  <a:schemeClr val="tx1"/>
                </a:solidFill>
                <a:latin typeface="Cordia New" panose="020B0304020202020204" pitchFamily="34" charset="-34"/>
                <a:cs typeface="Cordia New" panose="020B0304020202020204" pitchFamily="34" charset="-34"/>
              </a:rPr>
              <a:t> in patients with neuromuscular disease</a:t>
            </a:r>
          </a:p>
          <a:p>
            <a:pPr lvl="1"/>
            <a:r>
              <a:rPr lang="en-US" sz="3200" dirty="0">
                <a:solidFill>
                  <a:schemeClr val="tx1"/>
                </a:solidFill>
                <a:latin typeface="Cordia New" panose="020B0304020202020204" pitchFamily="34" charset="-34"/>
                <a:cs typeface="Cordia New" panose="020B0304020202020204" pitchFamily="34" charset="-34"/>
              </a:rPr>
              <a:t>Myasthenia gravis</a:t>
            </a:r>
          </a:p>
          <a:p>
            <a:pPr lvl="1"/>
            <a:r>
              <a:rPr lang="en-US" sz="3200" dirty="0">
                <a:solidFill>
                  <a:schemeClr val="tx1"/>
                </a:solidFill>
                <a:latin typeface="Cordia New" panose="020B0304020202020204" pitchFamily="34" charset="-34"/>
                <a:cs typeface="Cordia New" panose="020B0304020202020204" pitchFamily="34" charset="-34"/>
              </a:rPr>
              <a:t>Myotonic dystrophy </a:t>
            </a:r>
          </a:p>
          <a:p>
            <a:pPr lvl="1"/>
            <a:r>
              <a:rPr lang="en-US" sz="3200" dirty="0">
                <a:solidFill>
                  <a:schemeClr val="tx1"/>
                </a:solidFill>
                <a:latin typeface="Cordia New" panose="020B0304020202020204" pitchFamily="34" charset="-34"/>
                <a:cs typeface="Cordia New" panose="020B0304020202020204" pitchFamily="34" charset="-34"/>
              </a:rPr>
              <a:t>Transverse myelitis</a:t>
            </a:r>
          </a:p>
          <a:p>
            <a:pPr lvl="1"/>
            <a:r>
              <a:rPr lang="en-US" sz="3200" dirty="0">
                <a:solidFill>
                  <a:schemeClr val="tx1"/>
                </a:solidFill>
                <a:latin typeface="Cordia New" panose="020B0304020202020204" pitchFamily="34" charset="-34"/>
                <a:cs typeface="Cordia New" panose="020B0304020202020204" pitchFamily="34" charset="-34"/>
              </a:rPr>
              <a:t>Duchenne muscular dystrophy</a:t>
            </a:r>
          </a:p>
        </p:txBody>
      </p:sp>
      <p:sp>
        <p:nvSpPr>
          <p:cNvPr id="4" name="Rectangle 3">
            <a:extLst>
              <a:ext uri="{FF2B5EF4-FFF2-40B4-BE49-F238E27FC236}">
                <a16:creationId xmlns:a16="http://schemas.microsoft.com/office/drawing/2014/main" id="{985728CB-8EE9-4F98-859A-08A813D896CF}"/>
              </a:ext>
            </a:extLst>
          </p:cNvPr>
          <p:cNvSpPr/>
          <p:nvPr/>
        </p:nvSpPr>
        <p:spPr>
          <a:xfrm>
            <a:off x="366943" y="5669690"/>
            <a:ext cx="9629313" cy="584775"/>
          </a:xfrm>
          <a:prstGeom prst="rect">
            <a:avLst/>
          </a:prstGeom>
        </p:spPr>
        <p:txBody>
          <a:bodyPr wrap="square">
            <a:spAutoFit/>
          </a:bodyPr>
          <a:lstStyle/>
          <a:p>
            <a:r>
              <a:rPr lang="en-US" sz="1600" dirty="0">
                <a:solidFill>
                  <a:srgbClr val="000000"/>
                </a:solidFill>
                <a:latin typeface="Cordia New" panose="020B0304020202020204" pitchFamily="34" charset="-34"/>
                <a:cs typeface="Cordia New" panose="020B0304020202020204" pitchFamily="34" charset="-34"/>
              </a:rPr>
              <a:t>R. Takeuchi, H. </a:t>
            </a:r>
            <a:r>
              <a:rPr lang="en-US" sz="1600" dirty="0" err="1">
                <a:solidFill>
                  <a:srgbClr val="000000"/>
                </a:solidFill>
                <a:latin typeface="Cordia New" panose="020B0304020202020204" pitchFamily="34" charset="-34"/>
                <a:cs typeface="Cordia New" panose="020B0304020202020204" pitchFamily="34" charset="-34"/>
              </a:rPr>
              <a:t>Hoshijima</a:t>
            </a:r>
            <a:r>
              <a:rPr lang="en-US" sz="1600" dirty="0">
                <a:solidFill>
                  <a:srgbClr val="000000"/>
                </a:solidFill>
                <a:latin typeface="Cordia New" panose="020B0304020202020204" pitchFamily="34" charset="-34"/>
                <a:cs typeface="Cordia New" panose="020B0304020202020204" pitchFamily="34" charset="-34"/>
              </a:rPr>
              <a:t>, K. Doi, and H. </a:t>
            </a:r>
            <a:r>
              <a:rPr lang="en-US" sz="1600" dirty="0" err="1">
                <a:solidFill>
                  <a:srgbClr val="000000"/>
                </a:solidFill>
                <a:latin typeface="Cordia New" panose="020B0304020202020204" pitchFamily="34" charset="-34"/>
                <a:cs typeface="Cordia New" panose="020B0304020202020204" pitchFamily="34" charset="-34"/>
              </a:rPr>
              <a:t>Nagasaka</a:t>
            </a:r>
            <a:r>
              <a:rPr lang="en-US" sz="1600" dirty="0">
                <a:solidFill>
                  <a:srgbClr val="000000"/>
                </a:solidFill>
                <a:latin typeface="Cordia New" panose="020B0304020202020204" pitchFamily="34" charset="-34"/>
                <a:cs typeface="Cordia New" panose="020B0304020202020204" pitchFamily="34" charset="-34"/>
              </a:rPr>
              <a:t>, “The use of </a:t>
            </a:r>
            <a:r>
              <a:rPr lang="en-US" sz="1600" dirty="0" err="1">
                <a:solidFill>
                  <a:srgbClr val="000000"/>
                </a:solidFill>
                <a:latin typeface="Cordia New" panose="020B0304020202020204" pitchFamily="34" charset="-34"/>
                <a:cs typeface="Cordia New" panose="020B0304020202020204" pitchFamily="34" charset="-34"/>
              </a:rPr>
              <a:t>sugammadex</a:t>
            </a:r>
            <a:r>
              <a:rPr lang="en-US" sz="1600" dirty="0">
                <a:solidFill>
                  <a:srgbClr val="000000"/>
                </a:solidFill>
                <a:latin typeface="Cordia New" panose="020B0304020202020204" pitchFamily="34" charset="-34"/>
                <a:cs typeface="Cordia New" panose="020B0304020202020204" pitchFamily="34" charset="-34"/>
              </a:rPr>
              <a:t> in a patient with Kennedy's disease under general anesthesia,” Saudi Journal of </a:t>
            </a:r>
            <a:r>
              <a:rPr lang="en-US" sz="1600" dirty="0" err="1">
                <a:solidFill>
                  <a:srgbClr val="000000"/>
                </a:solidFill>
                <a:latin typeface="Cordia New" panose="020B0304020202020204" pitchFamily="34" charset="-34"/>
                <a:cs typeface="Cordia New" panose="020B0304020202020204" pitchFamily="34" charset="-34"/>
              </a:rPr>
              <a:t>Anaesthesia</a:t>
            </a:r>
            <a:r>
              <a:rPr lang="en-US" sz="1600" dirty="0">
                <a:solidFill>
                  <a:srgbClr val="000000"/>
                </a:solidFill>
                <a:latin typeface="Cordia New" panose="020B0304020202020204" pitchFamily="34" charset="-34"/>
                <a:cs typeface="Cordia New" panose="020B0304020202020204" pitchFamily="34" charset="-34"/>
              </a:rPr>
              <a:t>, vol. 8, no. 3, pp. 418–420, 2014</a:t>
            </a:r>
            <a:endParaRPr lang="en-US" sz="16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3277534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78B2-C892-40E9-82B2-F3B2BFC79D95}"/>
              </a:ext>
            </a:extLst>
          </p:cNvPr>
          <p:cNvSpPr>
            <a:spLocks noGrp="1"/>
          </p:cNvSpPr>
          <p:nvPr>
            <p:ph type="title"/>
          </p:nvPr>
        </p:nvSpPr>
        <p:spPr/>
        <p:txBody>
          <a:bodyPr/>
          <a:lstStyle/>
          <a:p>
            <a:r>
              <a:rPr lang="en-US" dirty="0" err="1">
                <a:solidFill>
                  <a:schemeClr val="tx1"/>
                </a:solidFill>
              </a:rPr>
              <a:t>Sugammadex</a:t>
            </a:r>
            <a:endParaRPr lang="en-US" dirty="0">
              <a:solidFill>
                <a:schemeClr val="tx1"/>
              </a:solidFill>
            </a:endParaRPr>
          </a:p>
        </p:txBody>
      </p:sp>
      <p:sp>
        <p:nvSpPr>
          <p:cNvPr id="3" name="Content Placeholder 2">
            <a:extLst>
              <a:ext uri="{FF2B5EF4-FFF2-40B4-BE49-F238E27FC236}">
                <a16:creationId xmlns:a16="http://schemas.microsoft.com/office/drawing/2014/main" id="{AB83FBE4-6BF0-43E8-BE2C-B6A3ABEF9BCF}"/>
              </a:ext>
            </a:extLst>
          </p:cNvPr>
          <p:cNvSpPr>
            <a:spLocks noGrp="1"/>
          </p:cNvSpPr>
          <p:nvPr>
            <p:ph idx="1"/>
          </p:nvPr>
        </p:nvSpPr>
        <p:spPr/>
        <p:txBody>
          <a:bodyPr>
            <a:normAutofit lnSpcReduction="10000"/>
          </a:bodyPr>
          <a:lstStyle/>
          <a:p>
            <a:r>
              <a:rPr lang="en-US" sz="3200" b="1" u="sng" dirty="0">
                <a:solidFill>
                  <a:schemeClr val="tx1"/>
                </a:solidFill>
                <a:latin typeface="Cordia New" panose="020B0304020202020204" pitchFamily="34" charset="-34"/>
                <a:cs typeface="Cordia New" panose="020B0304020202020204" pitchFamily="34" charset="-34"/>
              </a:rPr>
              <a:t>Case report</a:t>
            </a:r>
          </a:p>
          <a:p>
            <a:r>
              <a:rPr lang="en-US" sz="2800" dirty="0">
                <a:solidFill>
                  <a:schemeClr val="tx1"/>
                </a:solidFill>
                <a:latin typeface="Cordia New" panose="020B0304020202020204" pitchFamily="34" charset="-34"/>
                <a:cs typeface="Cordia New" panose="020B0304020202020204" pitchFamily="34" charset="-34"/>
              </a:rPr>
              <a:t>62-year-old male patient with KD, weighing 70 kg and 173 cm tall, was scheduled for frontal </a:t>
            </a:r>
            <a:r>
              <a:rPr lang="en-US" sz="2800" dirty="0" err="1">
                <a:solidFill>
                  <a:schemeClr val="tx1"/>
                </a:solidFill>
                <a:latin typeface="Cordia New" panose="020B0304020202020204" pitchFamily="34" charset="-34"/>
                <a:cs typeface="Cordia New" panose="020B0304020202020204" pitchFamily="34" charset="-34"/>
              </a:rPr>
              <a:t>sinusectomy</a:t>
            </a:r>
            <a:endParaRPr lang="en-US" sz="2800" dirty="0">
              <a:solidFill>
                <a:schemeClr val="tx1"/>
              </a:solidFill>
              <a:latin typeface="Cordia New" panose="020B0304020202020204" pitchFamily="34" charset="-34"/>
              <a:cs typeface="Cordia New" panose="020B0304020202020204" pitchFamily="34" charset="-34"/>
            </a:endParaRPr>
          </a:p>
          <a:p>
            <a:r>
              <a:rPr lang="en-US" sz="2800" dirty="0">
                <a:solidFill>
                  <a:schemeClr val="tx1"/>
                </a:solidFill>
                <a:latin typeface="Cordia New" panose="020B0304020202020204" pitchFamily="34" charset="-34"/>
                <a:cs typeface="Cordia New" panose="020B0304020202020204" pitchFamily="34" charset="-34"/>
              </a:rPr>
              <a:t>propofol 80 mg and remifentanil 0.25 mcg/kg/h</a:t>
            </a:r>
          </a:p>
          <a:p>
            <a:r>
              <a:rPr lang="en-US" sz="2800" dirty="0">
                <a:solidFill>
                  <a:schemeClr val="tx1"/>
                </a:solidFill>
                <a:latin typeface="Cordia New" panose="020B0304020202020204" pitchFamily="34" charset="-34"/>
                <a:cs typeface="Cordia New" panose="020B0304020202020204" pitchFamily="34" charset="-34"/>
              </a:rPr>
              <a:t>40 mg rocuronium boluses </a:t>
            </a:r>
            <a:r>
              <a:rPr lang="en-US" sz="2800" dirty="0">
                <a:solidFill>
                  <a:schemeClr val="tx1"/>
                </a:solidFill>
                <a:latin typeface="Cordia New" panose="020B0304020202020204" pitchFamily="34" charset="-34"/>
                <a:cs typeface="Cordia New" panose="020B0304020202020204" pitchFamily="34" charset="-34"/>
                <a:sym typeface="Wingdings" panose="05000000000000000000" pitchFamily="2" charset="2"/>
              </a:rPr>
              <a:t> intubation</a:t>
            </a:r>
            <a:endParaRPr lang="en-US" sz="2800" dirty="0">
              <a:solidFill>
                <a:schemeClr val="tx1"/>
              </a:solidFill>
              <a:latin typeface="Cordia New" panose="020B0304020202020204" pitchFamily="34" charset="-34"/>
              <a:cs typeface="Cordia New" panose="020B0304020202020204" pitchFamily="34" charset="-34"/>
            </a:endParaRPr>
          </a:p>
          <a:p>
            <a:endParaRPr lang="en-US" sz="2800" dirty="0">
              <a:solidFill>
                <a:schemeClr val="tx1"/>
              </a:solidFill>
              <a:latin typeface="Cordia New" panose="020B0304020202020204" pitchFamily="34" charset="-34"/>
              <a:cs typeface="Cordia New" panose="020B0304020202020204" pitchFamily="34" charset="-34"/>
            </a:endParaRPr>
          </a:p>
          <a:p>
            <a:r>
              <a:rPr lang="en-US" sz="2800" dirty="0">
                <a:solidFill>
                  <a:schemeClr val="tx1"/>
                </a:solidFill>
                <a:latin typeface="Cordia New" panose="020B0304020202020204" pitchFamily="34" charset="-34"/>
                <a:cs typeface="Cordia New" panose="020B0304020202020204" pitchFamily="34" charset="-34"/>
              </a:rPr>
              <a:t>Neuromuscular monitoring indicate T1, then administered 2.0 mg/kg (150 mg) </a:t>
            </a:r>
            <a:r>
              <a:rPr lang="en-US" sz="2800" dirty="0" err="1">
                <a:solidFill>
                  <a:schemeClr val="tx1"/>
                </a:solidFill>
                <a:latin typeface="Cordia New" panose="020B0304020202020204" pitchFamily="34" charset="-34"/>
                <a:cs typeface="Cordia New" panose="020B0304020202020204" pitchFamily="34" charset="-34"/>
              </a:rPr>
              <a:t>sugammadex</a:t>
            </a:r>
            <a:r>
              <a:rPr lang="en-US" sz="2800" dirty="0">
                <a:solidFill>
                  <a:schemeClr val="tx1"/>
                </a:solidFill>
                <a:latin typeface="Cordia New" panose="020B0304020202020204" pitchFamily="34" charset="-34"/>
                <a:cs typeface="Cordia New" panose="020B0304020202020204" pitchFamily="34" charset="-34"/>
              </a:rPr>
              <a:t> </a:t>
            </a:r>
            <a:r>
              <a:rPr lang="en-US" sz="2800" dirty="0">
                <a:solidFill>
                  <a:schemeClr val="tx1"/>
                </a:solidFill>
                <a:latin typeface="Cordia New" panose="020B0304020202020204" pitchFamily="34" charset="-34"/>
                <a:cs typeface="Cordia New" panose="020B0304020202020204" pitchFamily="34" charset="-34"/>
                <a:sym typeface="Wingdings" panose="05000000000000000000" pitchFamily="2" charset="2"/>
              </a:rPr>
              <a:t> 120s  </a:t>
            </a:r>
            <a:r>
              <a:rPr lang="en-US" sz="2800" dirty="0">
                <a:solidFill>
                  <a:schemeClr val="tx1"/>
                </a:solidFill>
                <a:latin typeface="Cordia New" panose="020B0304020202020204" pitchFamily="34" charset="-34"/>
                <a:cs typeface="Cordia New" panose="020B0304020202020204" pitchFamily="34" charset="-34"/>
              </a:rPr>
              <a:t>T4/T1 = 1.0</a:t>
            </a:r>
          </a:p>
        </p:txBody>
      </p:sp>
      <p:sp>
        <p:nvSpPr>
          <p:cNvPr id="4" name="Rectangle 3">
            <a:extLst>
              <a:ext uri="{FF2B5EF4-FFF2-40B4-BE49-F238E27FC236}">
                <a16:creationId xmlns:a16="http://schemas.microsoft.com/office/drawing/2014/main" id="{120DE822-5741-4810-A122-51D75E588A39}"/>
              </a:ext>
            </a:extLst>
          </p:cNvPr>
          <p:cNvSpPr/>
          <p:nvPr/>
        </p:nvSpPr>
        <p:spPr>
          <a:xfrm>
            <a:off x="233778" y="5869094"/>
            <a:ext cx="9629313" cy="584775"/>
          </a:xfrm>
          <a:prstGeom prst="rect">
            <a:avLst/>
          </a:prstGeom>
        </p:spPr>
        <p:txBody>
          <a:bodyPr wrap="square">
            <a:spAutoFit/>
          </a:bodyPr>
          <a:lstStyle/>
          <a:p>
            <a:r>
              <a:rPr lang="en-US" sz="1600" dirty="0">
                <a:solidFill>
                  <a:srgbClr val="000000"/>
                </a:solidFill>
                <a:latin typeface="Cordia New" panose="020B0304020202020204" pitchFamily="34" charset="-34"/>
                <a:cs typeface="Cordia New" panose="020B0304020202020204" pitchFamily="34" charset="-34"/>
              </a:rPr>
              <a:t>R. Takeuchi, H. </a:t>
            </a:r>
            <a:r>
              <a:rPr lang="en-US" sz="1600" dirty="0" err="1">
                <a:solidFill>
                  <a:srgbClr val="000000"/>
                </a:solidFill>
                <a:latin typeface="Cordia New" panose="020B0304020202020204" pitchFamily="34" charset="-34"/>
                <a:cs typeface="Cordia New" panose="020B0304020202020204" pitchFamily="34" charset="-34"/>
              </a:rPr>
              <a:t>Hoshijima</a:t>
            </a:r>
            <a:r>
              <a:rPr lang="en-US" sz="1600" dirty="0">
                <a:solidFill>
                  <a:srgbClr val="000000"/>
                </a:solidFill>
                <a:latin typeface="Cordia New" panose="020B0304020202020204" pitchFamily="34" charset="-34"/>
                <a:cs typeface="Cordia New" panose="020B0304020202020204" pitchFamily="34" charset="-34"/>
              </a:rPr>
              <a:t>, K. Doi, and H. </a:t>
            </a:r>
            <a:r>
              <a:rPr lang="en-US" sz="1600" dirty="0" err="1">
                <a:solidFill>
                  <a:srgbClr val="000000"/>
                </a:solidFill>
                <a:latin typeface="Cordia New" panose="020B0304020202020204" pitchFamily="34" charset="-34"/>
                <a:cs typeface="Cordia New" panose="020B0304020202020204" pitchFamily="34" charset="-34"/>
              </a:rPr>
              <a:t>Nagasaka</a:t>
            </a:r>
            <a:r>
              <a:rPr lang="en-US" sz="1600" dirty="0">
                <a:solidFill>
                  <a:srgbClr val="000000"/>
                </a:solidFill>
                <a:latin typeface="Cordia New" panose="020B0304020202020204" pitchFamily="34" charset="-34"/>
                <a:cs typeface="Cordia New" panose="020B0304020202020204" pitchFamily="34" charset="-34"/>
              </a:rPr>
              <a:t>, “The use of </a:t>
            </a:r>
            <a:r>
              <a:rPr lang="en-US" sz="1600" dirty="0" err="1">
                <a:solidFill>
                  <a:srgbClr val="000000"/>
                </a:solidFill>
                <a:latin typeface="Cordia New" panose="020B0304020202020204" pitchFamily="34" charset="-34"/>
                <a:cs typeface="Cordia New" panose="020B0304020202020204" pitchFamily="34" charset="-34"/>
              </a:rPr>
              <a:t>sugammadex</a:t>
            </a:r>
            <a:r>
              <a:rPr lang="en-US" sz="1600" dirty="0">
                <a:solidFill>
                  <a:srgbClr val="000000"/>
                </a:solidFill>
                <a:latin typeface="Cordia New" panose="020B0304020202020204" pitchFamily="34" charset="-34"/>
                <a:cs typeface="Cordia New" panose="020B0304020202020204" pitchFamily="34" charset="-34"/>
              </a:rPr>
              <a:t> in a patient with Kennedy's disease under general anesthesia,” Saudi Journal of </a:t>
            </a:r>
            <a:r>
              <a:rPr lang="en-US" sz="1600" dirty="0" err="1">
                <a:solidFill>
                  <a:srgbClr val="000000"/>
                </a:solidFill>
                <a:latin typeface="Cordia New" panose="020B0304020202020204" pitchFamily="34" charset="-34"/>
                <a:cs typeface="Cordia New" panose="020B0304020202020204" pitchFamily="34" charset="-34"/>
              </a:rPr>
              <a:t>Anaesthesia</a:t>
            </a:r>
            <a:r>
              <a:rPr lang="en-US" sz="1600" dirty="0">
                <a:solidFill>
                  <a:srgbClr val="000000"/>
                </a:solidFill>
                <a:latin typeface="Cordia New" panose="020B0304020202020204" pitchFamily="34" charset="-34"/>
                <a:cs typeface="Cordia New" panose="020B0304020202020204" pitchFamily="34" charset="-34"/>
              </a:rPr>
              <a:t>, vol. 8, no. 3, pp. 418–420, 2014</a:t>
            </a:r>
            <a:endParaRPr lang="en-US" sz="16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2371384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8AAF-FA9D-46BF-9E4F-1210512D0CC0}"/>
              </a:ext>
            </a:extLst>
          </p:cNvPr>
          <p:cNvSpPr>
            <a:spLocks noGrp="1"/>
          </p:cNvSpPr>
          <p:nvPr>
            <p:ph type="title"/>
          </p:nvPr>
        </p:nvSpPr>
        <p:spPr/>
        <p:txBody>
          <a:bodyPr/>
          <a:lstStyle/>
          <a:p>
            <a:r>
              <a:rPr lang="en-US" dirty="0">
                <a:solidFill>
                  <a:schemeClr val="tx1"/>
                </a:solidFill>
              </a:rPr>
              <a:t>Local anesthetics</a:t>
            </a:r>
          </a:p>
        </p:txBody>
      </p:sp>
      <p:sp>
        <p:nvSpPr>
          <p:cNvPr id="3" name="Content Placeholder 2">
            <a:extLst>
              <a:ext uri="{FF2B5EF4-FFF2-40B4-BE49-F238E27FC236}">
                <a16:creationId xmlns:a16="http://schemas.microsoft.com/office/drawing/2014/main" id="{1893C5F5-E380-44CA-BFDE-3121CE2C26B0}"/>
              </a:ext>
            </a:extLst>
          </p:cNvPr>
          <p:cNvSpPr>
            <a:spLocks noGrp="1"/>
          </p:cNvSpPr>
          <p:nvPr>
            <p:ph idx="1"/>
          </p:nvPr>
        </p:nvSpPr>
        <p:spPr/>
        <p:txBody>
          <a:bodyPr>
            <a:normAutofit/>
          </a:bodyPr>
          <a:lstStyle/>
          <a:p>
            <a:r>
              <a:rPr lang="en-US" sz="3200" b="1" u="sng" dirty="0">
                <a:solidFill>
                  <a:schemeClr val="tx1"/>
                </a:solidFill>
                <a:latin typeface="Cordia New" panose="020B0304020202020204" pitchFamily="34" charset="-34"/>
                <a:cs typeface="Cordia New" panose="020B0304020202020204" pitchFamily="34" charset="-34"/>
              </a:rPr>
              <a:t>Case report</a:t>
            </a:r>
          </a:p>
          <a:p>
            <a:r>
              <a:rPr lang="en-US" sz="3200" dirty="0">
                <a:solidFill>
                  <a:schemeClr val="tx1"/>
                </a:solidFill>
                <a:latin typeface="Cordia New" panose="020B0304020202020204" pitchFamily="34" charset="-34"/>
                <a:cs typeface="Cordia New" panose="020B0304020202020204" pitchFamily="34" charset="-34"/>
              </a:rPr>
              <a:t>A 57‐yr‐old, 61 kg, 163 cm, man was undergoing an internal urethrotomy for urethral stenosis</a:t>
            </a:r>
          </a:p>
          <a:p>
            <a:endParaRPr lang="en-US" sz="3200" dirty="0">
              <a:solidFill>
                <a:schemeClr val="tx1"/>
              </a:solidFill>
              <a:latin typeface="Cordia New" panose="020B0304020202020204" pitchFamily="34" charset="-34"/>
              <a:cs typeface="Cordia New" panose="020B0304020202020204" pitchFamily="34" charset="-34"/>
            </a:endParaRPr>
          </a:p>
          <a:p>
            <a:r>
              <a:rPr lang="en-US" sz="3200" dirty="0">
                <a:solidFill>
                  <a:schemeClr val="tx1"/>
                </a:solidFill>
                <a:latin typeface="Cordia New" panose="020B0304020202020204" pitchFamily="34" charset="-34"/>
                <a:cs typeface="Cordia New" panose="020B0304020202020204" pitchFamily="34" charset="-34"/>
              </a:rPr>
              <a:t>Epidural </a:t>
            </a:r>
            <a:r>
              <a:rPr lang="en-US" sz="3200" dirty="0" err="1">
                <a:solidFill>
                  <a:schemeClr val="tx1"/>
                </a:solidFill>
                <a:latin typeface="Cordia New" panose="020B0304020202020204" pitchFamily="34" charset="-34"/>
                <a:cs typeface="Cordia New" panose="020B0304020202020204" pitchFamily="34" charset="-34"/>
              </a:rPr>
              <a:t>anaesthesia</a:t>
            </a:r>
            <a:r>
              <a:rPr lang="en-US" sz="3200" dirty="0">
                <a:solidFill>
                  <a:schemeClr val="tx1"/>
                </a:solidFill>
                <a:latin typeface="Cordia New" panose="020B0304020202020204" pitchFamily="34" charset="-34"/>
                <a:cs typeface="Cordia New" panose="020B0304020202020204" pitchFamily="34" charset="-34"/>
              </a:rPr>
              <a:t> </a:t>
            </a:r>
            <a:r>
              <a:rPr lang="en-US" sz="3200" dirty="0">
                <a:solidFill>
                  <a:schemeClr val="tx1"/>
                </a:solidFill>
                <a:latin typeface="Cordia New" panose="020B0304020202020204" pitchFamily="34" charset="-34"/>
                <a:cs typeface="Cordia New" panose="020B0304020202020204" pitchFamily="34" charset="-34"/>
                <a:sym typeface="Wingdings" panose="05000000000000000000" pitchFamily="2" charset="2"/>
              </a:rPr>
              <a:t> no complication</a:t>
            </a:r>
            <a:endParaRPr lang="en-US" sz="3200" dirty="0">
              <a:solidFill>
                <a:schemeClr val="tx1"/>
              </a:solidFill>
              <a:latin typeface="Cordia New" panose="020B0304020202020204" pitchFamily="34" charset="-34"/>
              <a:cs typeface="Cordia New" panose="020B0304020202020204" pitchFamily="34" charset="-34"/>
            </a:endParaRPr>
          </a:p>
        </p:txBody>
      </p:sp>
      <p:sp>
        <p:nvSpPr>
          <p:cNvPr id="4" name="Rectangle 3">
            <a:extLst>
              <a:ext uri="{FF2B5EF4-FFF2-40B4-BE49-F238E27FC236}">
                <a16:creationId xmlns:a16="http://schemas.microsoft.com/office/drawing/2014/main" id="{DDB0F76B-1D53-45D1-88DA-24FA9D4C4D4F}"/>
              </a:ext>
            </a:extLst>
          </p:cNvPr>
          <p:cNvSpPr/>
          <p:nvPr/>
        </p:nvSpPr>
        <p:spPr>
          <a:xfrm>
            <a:off x="733297" y="5545928"/>
            <a:ext cx="8721422" cy="646331"/>
          </a:xfrm>
          <a:prstGeom prst="rect">
            <a:avLst/>
          </a:prstGeom>
        </p:spPr>
        <p:txBody>
          <a:bodyPr wrap="square">
            <a:spAutoFit/>
          </a:bodyPr>
          <a:lstStyle/>
          <a:p>
            <a:r>
              <a:rPr lang="es-ES" dirty="0">
                <a:latin typeface="Cordia New" panose="020B0304020202020204" pitchFamily="34" charset="-34"/>
                <a:cs typeface="Cordia New" panose="020B0304020202020204" pitchFamily="34" charset="-34"/>
              </a:rPr>
              <a:t>E. </a:t>
            </a:r>
            <a:r>
              <a:rPr lang="es-ES" dirty="0" err="1">
                <a:latin typeface="Cordia New" panose="020B0304020202020204" pitchFamily="34" charset="-34"/>
                <a:cs typeface="Cordia New" panose="020B0304020202020204" pitchFamily="34" charset="-34"/>
              </a:rPr>
              <a:t>Okamoto</a:t>
            </a:r>
            <a:r>
              <a:rPr lang="es-ES" dirty="0">
                <a:latin typeface="Cordia New" panose="020B0304020202020204" pitchFamily="34" charset="-34"/>
                <a:cs typeface="Cordia New" panose="020B0304020202020204" pitchFamily="34" charset="-34"/>
              </a:rPr>
              <a:t> K. </a:t>
            </a:r>
            <a:r>
              <a:rPr lang="es-ES" dirty="0" err="1">
                <a:latin typeface="Cordia New" panose="020B0304020202020204" pitchFamily="34" charset="-34"/>
                <a:cs typeface="Cordia New" panose="020B0304020202020204" pitchFamily="34" charset="-34"/>
              </a:rPr>
              <a:t>Nitahara</a:t>
            </a:r>
            <a:r>
              <a:rPr lang="es-ES" dirty="0">
                <a:latin typeface="Cordia New" panose="020B0304020202020204" pitchFamily="34" charset="-34"/>
                <a:cs typeface="Cordia New" panose="020B0304020202020204" pitchFamily="34" charset="-34"/>
              </a:rPr>
              <a:t> M. </a:t>
            </a:r>
            <a:r>
              <a:rPr lang="es-ES" dirty="0" err="1">
                <a:latin typeface="Cordia New" panose="020B0304020202020204" pitchFamily="34" charset="-34"/>
                <a:cs typeface="Cordia New" panose="020B0304020202020204" pitchFamily="34" charset="-34"/>
              </a:rPr>
              <a:t>Yasumoto</a:t>
            </a:r>
            <a:r>
              <a:rPr lang="es-ES" dirty="0">
                <a:latin typeface="Cordia New" panose="020B0304020202020204" pitchFamily="34" charset="-34"/>
                <a:cs typeface="Cordia New" panose="020B0304020202020204" pitchFamily="34" charset="-34"/>
              </a:rPr>
              <a:t> K. Higa ,</a:t>
            </a:r>
            <a:r>
              <a:rPr lang="th-TH" dirty="0">
                <a:latin typeface="Source Sans Pro" panose="020B0503030403020204" pitchFamily="34" charset="0"/>
              </a:rPr>
              <a:t>”</a:t>
            </a:r>
            <a:r>
              <a:rPr lang="en-US" dirty="0">
                <a:latin typeface="Cordia New" panose="020B0304020202020204" pitchFamily="34" charset="-34"/>
                <a:cs typeface="Cordia New" panose="020B0304020202020204" pitchFamily="34" charset="-34"/>
              </a:rPr>
              <a:t>Use of epidural </a:t>
            </a:r>
            <a:r>
              <a:rPr lang="en-US" dirty="0" err="1">
                <a:latin typeface="Cordia New" panose="020B0304020202020204" pitchFamily="34" charset="-34"/>
                <a:cs typeface="Cordia New" panose="020B0304020202020204" pitchFamily="34" charset="-34"/>
              </a:rPr>
              <a:t>anaesthesia</a:t>
            </a:r>
            <a:r>
              <a:rPr lang="en-US" dirty="0">
                <a:latin typeface="Cordia New" panose="020B0304020202020204" pitchFamily="34" charset="-34"/>
                <a:cs typeface="Cordia New" panose="020B0304020202020204" pitchFamily="34" charset="-34"/>
              </a:rPr>
              <a:t> for surgery in a patient with Kennedy’s disease</a:t>
            </a:r>
            <a:r>
              <a:rPr lang="th-TH" dirty="0"/>
              <a:t>”</a:t>
            </a:r>
            <a:r>
              <a:rPr lang="en-US" dirty="0"/>
              <a:t> </a:t>
            </a:r>
            <a:r>
              <a:rPr lang="en-US" i="1" dirty="0">
                <a:latin typeface="Cordia New" panose="020B0304020202020204" pitchFamily="34" charset="-34"/>
                <a:cs typeface="Cordia New" panose="020B0304020202020204" pitchFamily="34" charset="-34"/>
              </a:rPr>
              <a:t>, BJA: British Journal of </a:t>
            </a:r>
            <a:r>
              <a:rPr lang="en-US" i="1" dirty="0" err="1">
                <a:latin typeface="Cordia New" panose="020B0304020202020204" pitchFamily="34" charset="-34"/>
                <a:cs typeface="Cordia New" panose="020B0304020202020204" pitchFamily="34" charset="-34"/>
              </a:rPr>
              <a:t>Anaesthesia</a:t>
            </a:r>
            <a:r>
              <a:rPr lang="en-US" dirty="0">
                <a:latin typeface="Cordia New" panose="020B0304020202020204" pitchFamily="34" charset="-34"/>
                <a:cs typeface="Cordia New" panose="020B0304020202020204" pitchFamily="34" charset="-34"/>
              </a:rPr>
              <a:t>, Volume 92, Issue 3, March 2004, Pages 432–433</a:t>
            </a:r>
          </a:p>
        </p:txBody>
      </p:sp>
    </p:spTree>
    <p:extLst>
      <p:ext uri="{BB962C8B-B14F-4D97-AF65-F5344CB8AC3E}">
        <p14:creationId xmlns:p14="http://schemas.microsoft.com/office/powerpoint/2010/main" val="809695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086D-8320-4BF6-AE9D-D573C3283B48}"/>
              </a:ext>
            </a:extLst>
          </p:cNvPr>
          <p:cNvSpPr>
            <a:spLocks noGrp="1"/>
          </p:cNvSpPr>
          <p:nvPr>
            <p:ph type="title"/>
          </p:nvPr>
        </p:nvSpPr>
        <p:spPr/>
        <p:txBody>
          <a:bodyPr/>
          <a:lstStyle/>
          <a:p>
            <a:r>
              <a:rPr lang="en-US" dirty="0">
                <a:solidFill>
                  <a:schemeClr val="tx1"/>
                </a:solidFill>
              </a:rPr>
              <a:t>Laparoscopic surgery</a:t>
            </a:r>
          </a:p>
        </p:txBody>
      </p:sp>
      <p:pic>
        <p:nvPicPr>
          <p:cNvPr id="4" name="Picture 3">
            <a:extLst>
              <a:ext uri="{FF2B5EF4-FFF2-40B4-BE49-F238E27FC236}">
                <a16:creationId xmlns:a16="http://schemas.microsoft.com/office/drawing/2014/main" id="{815C61B7-66EC-4857-B964-D895AFC95984}"/>
              </a:ext>
            </a:extLst>
          </p:cNvPr>
          <p:cNvPicPr>
            <a:picLocks noChangeAspect="1"/>
          </p:cNvPicPr>
          <p:nvPr/>
        </p:nvPicPr>
        <p:blipFill>
          <a:blip r:embed="rId2"/>
          <a:stretch>
            <a:fillRect/>
          </a:stretch>
        </p:blipFill>
        <p:spPr>
          <a:xfrm>
            <a:off x="1979720" y="2886527"/>
            <a:ext cx="6718998" cy="3285392"/>
          </a:xfrm>
          <a:prstGeom prst="rect">
            <a:avLst/>
          </a:prstGeom>
        </p:spPr>
      </p:pic>
      <p:sp>
        <p:nvSpPr>
          <p:cNvPr id="5" name="Rectangle 4">
            <a:extLst>
              <a:ext uri="{FF2B5EF4-FFF2-40B4-BE49-F238E27FC236}">
                <a16:creationId xmlns:a16="http://schemas.microsoft.com/office/drawing/2014/main" id="{F4BF290E-E002-42C5-BCEE-58108C762990}"/>
              </a:ext>
            </a:extLst>
          </p:cNvPr>
          <p:cNvSpPr/>
          <p:nvPr/>
        </p:nvSpPr>
        <p:spPr>
          <a:xfrm>
            <a:off x="1097280" y="2254929"/>
            <a:ext cx="7856738" cy="523220"/>
          </a:xfrm>
          <a:prstGeom prst="rect">
            <a:avLst/>
          </a:prstGeom>
        </p:spPr>
        <p:txBody>
          <a:bodyPr wrap="square">
            <a:spAutoFit/>
          </a:bodyPr>
          <a:lstStyle/>
          <a:p>
            <a:r>
              <a:rPr lang="en-US" sz="2800" b="1" dirty="0" err="1">
                <a:latin typeface="Calibri" panose="020F0502020204030204" pitchFamily="34" charset="0"/>
                <a:cs typeface="Calibri" panose="020F0502020204030204" pitchFamily="34" charset="0"/>
              </a:rPr>
              <a:t>Adventages</a:t>
            </a:r>
            <a:r>
              <a:rPr lang="en-US" sz="2800" b="1" dirty="0">
                <a:latin typeface="Calibri" panose="020F0502020204030204" pitchFamily="34" charset="0"/>
                <a:cs typeface="Calibri" panose="020F0502020204030204" pitchFamily="34" charset="0"/>
              </a:rPr>
              <a:t> of minimally invasive surgery</a:t>
            </a:r>
            <a:endParaRPr lang="en-US" sz="2800" dirty="0">
              <a:latin typeface="Calibri" panose="020F0502020204030204" pitchFamily="34" charset="0"/>
              <a:cs typeface="Calibri" panose="020F0502020204030204" pitchFamily="34" charset="0"/>
            </a:endParaRPr>
          </a:p>
        </p:txBody>
      </p:sp>
      <p:pic>
        <p:nvPicPr>
          <p:cNvPr id="1026" name="Picture 2" descr="Image result for laparoscopic cholecystectomy cartoon">
            <a:extLst>
              <a:ext uri="{FF2B5EF4-FFF2-40B4-BE49-F238E27FC236}">
                <a16:creationId xmlns:a16="http://schemas.microsoft.com/office/drawing/2014/main" id="{61529564-D219-45E5-BB60-748CB98E2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421" y="4178519"/>
            <a:ext cx="3402579" cy="1993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705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086D-8320-4BF6-AE9D-D573C3283B48}"/>
              </a:ext>
            </a:extLst>
          </p:cNvPr>
          <p:cNvSpPr>
            <a:spLocks noGrp="1"/>
          </p:cNvSpPr>
          <p:nvPr>
            <p:ph type="title"/>
          </p:nvPr>
        </p:nvSpPr>
        <p:spPr/>
        <p:txBody>
          <a:bodyPr/>
          <a:lstStyle/>
          <a:p>
            <a:r>
              <a:rPr lang="en-US" b="1" dirty="0"/>
              <a:t>Physiologic effect</a:t>
            </a:r>
            <a:endParaRPr lang="en-US" dirty="0">
              <a:solidFill>
                <a:schemeClr val="tx1"/>
              </a:solidFill>
            </a:endParaRPr>
          </a:p>
        </p:txBody>
      </p:sp>
      <p:sp>
        <p:nvSpPr>
          <p:cNvPr id="5" name="Rectangle 4">
            <a:extLst>
              <a:ext uri="{FF2B5EF4-FFF2-40B4-BE49-F238E27FC236}">
                <a16:creationId xmlns:a16="http://schemas.microsoft.com/office/drawing/2014/main" id="{F4BF290E-E002-42C5-BCEE-58108C762990}"/>
              </a:ext>
            </a:extLst>
          </p:cNvPr>
          <p:cNvSpPr/>
          <p:nvPr/>
        </p:nvSpPr>
        <p:spPr>
          <a:xfrm>
            <a:off x="910849" y="2183908"/>
            <a:ext cx="1264180" cy="584775"/>
          </a:xfrm>
          <a:prstGeom prst="rect">
            <a:avLst/>
          </a:prstGeom>
        </p:spPr>
        <p:txBody>
          <a:bodyPr wrap="square">
            <a:spAutoFit/>
          </a:bodyPr>
          <a:lstStyle/>
          <a:p>
            <a:r>
              <a:rPr lang="en-US" sz="3200" b="1" dirty="0">
                <a:latin typeface="Calibri" panose="020F0502020204030204" pitchFamily="34" charset="0"/>
                <a:cs typeface="Calibri" panose="020F0502020204030204" pitchFamily="34" charset="0"/>
              </a:rPr>
              <a:t>CVS</a:t>
            </a:r>
            <a:endParaRPr lang="en-US" sz="32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F0ED3F6-28E5-4B44-8820-3CB765BE6C94}"/>
              </a:ext>
            </a:extLst>
          </p:cNvPr>
          <p:cNvPicPr>
            <a:picLocks noChangeAspect="1"/>
          </p:cNvPicPr>
          <p:nvPr/>
        </p:nvPicPr>
        <p:blipFill>
          <a:blip r:embed="rId2"/>
          <a:stretch>
            <a:fillRect/>
          </a:stretch>
        </p:blipFill>
        <p:spPr>
          <a:xfrm>
            <a:off x="3096815" y="1851887"/>
            <a:ext cx="6340149" cy="4455930"/>
          </a:xfrm>
          <a:prstGeom prst="rect">
            <a:avLst/>
          </a:prstGeom>
        </p:spPr>
      </p:pic>
    </p:spTree>
    <p:extLst>
      <p:ext uri="{BB962C8B-B14F-4D97-AF65-F5344CB8AC3E}">
        <p14:creationId xmlns:p14="http://schemas.microsoft.com/office/powerpoint/2010/main" val="495196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552B-46C4-40F8-AB02-F4B20C14A32F}"/>
              </a:ext>
            </a:extLst>
          </p:cNvPr>
          <p:cNvSpPr>
            <a:spLocks noGrp="1"/>
          </p:cNvSpPr>
          <p:nvPr>
            <p:ph type="title"/>
          </p:nvPr>
        </p:nvSpPr>
        <p:spPr/>
        <p:txBody>
          <a:bodyPr/>
          <a:lstStyle/>
          <a:p>
            <a:r>
              <a:rPr lang="en-US" b="1" dirty="0">
                <a:solidFill>
                  <a:schemeClr val="tx1">
                    <a:lumMod val="95000"/>
                    <a:lumOff val="5000"/>
                  </a:schemeClr>
                </a:solidFill>
              </a:rPr>
              <a:t>History</a:t>
            </a:r>
            <a:endParaRPr lang="en-US" dirty="0"/>
          </a:p>
        </p:txBody>
      </p:sp>
      <p:sp>
        <p:nvSpPr>
          <p:cNvPr id="3" name="Content Placeholder 2">
            <a:extLst>
              <a:ext uri="{FF2B5EF4-FFF2-40B4-BE49-F238E27FC236}">
                <a16:creationId xmlns:a16="http://schemas.microsoft.com/office/drawing/2014/main" id="{92359D54-FB6D-4EFD-BD7B-C41D1134A4BC}"/>
              </a:ext>
            </a:extLst>
          </p:cNvPr>
          <p:cNvSpPr>
            <a:spLocks noGrp="1"/>
          </p:cNvSpPr>
          <p:nvPr>
            <p:ph idx="1"/>
          </p:nvPr>
        </p:nvSpPr>
        <p:spPr>
          <a:xfrm>
            <a:off x="648070" y="1925633"/>
            <a:ext cx="10182687" cy="4023360"/>
          </a:xfrm>
        </p:spPr>
        <p:txBody>
          <a:bodyPr>
            <a:normAutofit/>
          </a:bodyPr>
          <a:lstStyle/>
          <a:p>
            <a:endParaRPr lang="en-US" sz="3200" b="1" dirty="0">
              <a:solidFill>
                <a:schemeClr val="tx1"/>
              </a:solidFill>
              <a:latin typeface="Cordia New" panose="020B0304020202020204" pitchFamily="34" charset="-34"/>
              <a:cs typeface="Cordia New" panose="020B0304020202020204" pitchFamily="34" charset="-34"/>
            </a:endParaRPr>
          </a:p>
          <a:p>
            <a:r>
              <a:rPr lang="en-US" sz="3200" b="1" dirty="0">
                <a:solidFill>
                  <a:schemeClr val="tx1"/>
                </a:solidFill>
                <a:latin typeface="Cordia New" panose="020B0304020202020204" pitchFamily="34" charset="-34"/>
                <a:cs typeface="Cordia New" panose="020B0304020202020204" pitchFamily="34" charset="-34"/>
              </a:rPr>
              <a:t>Dx Kennedy disease </a:t>
            </a:r>
            <a:r>
              <a:rPr lang="th-TH" sz="3200" b="1" dirty="0">
                <a:solidFill>
                  <a:schemeClr val="tx1"/>
                </a:solidFill>
                <a:latin typeface="Cordia New" panose="020B0304020202020204" pitchFamily="34" charset="-34"/>
                <a:cs typeface="Cordia New" panose="020B0304020202020204" pitchFamily="34" charset="-34"/>
              </a:rPr>
              <a:t>ปี 55   ด้วยอาการกล้ามเนื้อมือลีบ  มีอาการแขนขาอ่อนแรง</a:t>
            </a:r>
            <a:endParaRPr lang="en-US" sz="3200" b="1" dirty="0">
              <a:solidFill>
                <a:schemeClr val="tx1"/>
              </a:solidFill>
              <a:latin typeface="Cordia New" panose="020B0304020202020204" pitchFamily="34" charset="-34"/>
              <a:cs typeface="Cordia New" panose="020B0304020202020204" pitchFamily="34" charset="-34"/>
            </a:endParaRPr>
          </a:p>
          <a:p>
            <a:endParaRPr lang="th-TH" sz="3200" b="1" dirty="0">
              <a:solidFill>
                <a:schemeClr val="tx1"/>
              </a:solidFill>
              <a:latin typeface="Cordia New" panose="020B0304020202020204" pitchFamily="34" charset="-34"/>
              <a:cs typeface="Cordia New" panose="020B0304020202020204" pitchFamily="34" charset="-34"/>
            </a:endParaRPr>
          </a:p>
          <a:p>
            <a:r>
              <a:rPr lang="th-TH" sz="3200" b="1" dirty="0">
                <a:solidFill>
                  <a:schemeClr val="tx1"/>
                </a:solidFill>
                <a:latin typeface="Cordia New" panose="020B0304020202020204" pitchFamily="34" charset="-34"/>
                <a:cs typeface="Cordia New" panose="020B0304020202020204" pitchFamily="34" charset="-34"/>
              </a:rPr>
              <a:t>ปัจจุบันยังมีอาการอ่อนแรงบางครั้งเช่น เดินขึ้นบันไดแล้วยกขาลำบาก  มีอาการมือสั่นเล็กน้อย  ใบหน้ากระตุกบางครั้ง   กินอาหารได้ปกติ กลืนได้ปกติ ไม่สำลักอาหาร พูดชัดปกติ ไม่มีเสียงแหบ  หายใจได้ปกติ  ไอได้ปกติ</a:t>
            </a:r>
            <a:endParaRPr lang="en-US" sz="3200" b="1" dirty="0">
              <a:solidFill>
                <a:schemeClr val="tx1"/>
              </a:solidFill>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1479675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086D-8320-4BF6-AE9D-D573C3283B48}"/>
              </a:ext>
            </a:extLst>
          </p:cNvPr>
          <p:cNvSpPr>
            <a:spLocks noGrp="1"/>
          </p:cNvSpPr>
          <p:nvPr>
            <p:ph type="title"/>
          </p:nvPr>
        </p:nvSpPr>
        <p:spPr/>
        <p:txBody>
          <a:bodyPr/>
          <a:lstStyle/>
          <a:p>
            <a:r>
              <a:rPr lang="en-US" b="1" dirty="0">
                <a:solidFill>
                  <a:schemeClr val="tx1"/>
                </a:solidFill>
              </a:rPr>
              <a:t>Physiologic effect</a:t>
            </a:r>
            <a:endParaRPr lang="en-US" dirty="0">
              <a:solidFill>
                <a:schemeClr val="tx1"/>
              </a:solidFill>
            </a:endParaRPr>
          </a:p>
        </p:txBody>
      </p:sp>
      <p:sp>
        <p:nvSpPr>
          <p:cNvPr id="5" name="Rectangle 4">
            <a:extLst>
              <a:ext uri="{FF2B5EF4-FFF2-40B4-BE49-F238E27FC236}">
                <a16:creationId xmlns:a16="http://schemas.microsoft.com/office/drawing/2014/main" id="{F4BF290E-E002-42C5-BCEE-58108C762990}"/>
              </a:ext>
            </a:extLst>
          </p:cNvPr>
          <p:cNvSpPr/>
          <p:nvPr/>
        </p:nvSpPr>
        <p:spPr>
          <a:xfrm>
            <a:off x="910849" y="2183908"/>
            <a:ext cx="1264180" cy="584775"/>
          </a:xfrm>
          <a:prstGeom prst="rect">
            <a:avLst/>
          </a:prstGeom>
        </p:spPr>
        <p:txBody>
          <a:bodyPr wrap="square">
            <a:spAutoFit/>
          </a:bodyPr>
          <a:lstStyle/>
          <a:p>
            <a:r>
              <a:rPr lang="en-US" sz="3200" b="1" dirty="0">
                <a:latin typeface="Calibri" panose="020F0502020204030204" pitchFamily="34" charset="0"/>
                <a:cs typeface="Calibri" panose="020F0502020204030204" pitchFamily="34" charset="0"/>
              </a:rPr>
              <a:t>RS</a:t>
            </a:r>
            <a:endParaRPr lang="en-US" sz="3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27E12B0-9545-48F7-BDB0-E34460F74A73}"/>
              </a:ext>
            </a:extLst>
          </p:cNvPr>
          <p:cNvPicPr>
            <a:picLocks noChangeAspect="1"/>
          </p:cNvPicPr>
          <p:nvPr/>
        </p:nvPicPr>
        <p:blipFill>
          <a:blip r:embed="rId2"/>
          <a:stretch>
            <a:fillRect/>
          </a:stretch>
        </p:blipFill>
        <p:spPr>
          <a:xfrm>
            <a:off x="2587199" y="2183908"/>
            <a:ext cx="7017601" cy="3373400"/>
          </a:xfrm>
          <a:prstGeom prst="rect">
            <a:avLst/>
          </a:prstGeom>
        </p:spPr>
      </p:pic>
      <p:sp>
        <p:nvSpPr>
          <p:cNvPr id="7" name="Rectangle 6">
            <a:extLst>
              <a:ext uri="{FF2B5EF4-FFF2-40B4-BE49-F238E27FC236}">
                <a16:creationId xmlns:a16="http://schemas.microsoft.com/office/drawing/2014/main" id="{A6D11345-3BF0-46BD-9C4C-9EC3FA382D1B}"/>
              </a:ext>
            </a:extLst>
          </p:cNvPr>
          <p:cNvSpPr/>
          <p:nvPr/>
        </p:nvSpPr>
        <p:spPr>
          <a:xfrm>
            <a:off x="834501" y="5844314"/>
            <a:ext cx="5690586" cy="461665"/>
          </a:xfrm>
          <a:prstGeom prst="rect">
            <a:avLst/>
          </a:prstGeom>
        </p:spPr>
        <p:txBody>
          <a:bodyPr wrap="square">
            <a:spAutoFit/>
          </a:bodyPr>
          <a:lstStyle/>
          <a:p>
            <a:r>
              <a:rPr lang="en-US" sz="2400" b="1" dirty="0">
                <a:solidFill>
                  <a:srgbClr val="0433FF"/>
                </a:solidFill>
                <a:latin typeface="Helvetica-Bold"/>
              </a:rPr>
              <a:t>Require MV increase 20-30%</a:t>
            </a:r>
            <a:endParaRPr lang="en-US" sz="2400" dirty="0"/>
          </a:p>
        </p:txBody>
      </p:sp>
    </p:spTree>
    <p:extLst>
      <p:ext uri="{BB962C8B-B14F-4D97-AF65-F5344CB8AC3E}">
        <p14:creationId xmlns:p14="http://schemas.microsoft.com/office/powerpoint/2010/main" val="4173165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086D-8320-4BF6-AE9D-D573C3283B48}"/>
              </a:ext>
            </a:extLst>
          </p:cNvPr>
          <p:cNvSpPr>
            <a:spLocks noGrp="1"/>
          </p:cNvSpPr>
          <p:nvPr>
            <p:ph type="title"/>
          </p:nvPr>
        </p:nvSpPr>
        <p:spPr/>
        <p:txBody>
          <a:bodyPr/>
          <a:lstStyle/>
          <a:p>
            <a:r>
              <a:rPr lang="en-US" b="1" dirty="0">
                <a:solidFill>
                  <a:schemeClr val="tx1"/>
                </a:solidFill>
              </a:rPr>
              <a:t>Physiologic effect</a:t>
            </a:r>
            <a:endParaRPr lang="en-US" dirty="0">
              <a:solidFill>
                <a:schemeClr val="tx1"/>
              </a:solidFill>
            </a:endParaRPr>
          </a:p>
        </p:txBody>
      </p:sp>
      <p:sp>
        <p:nvSpPr>
          <p:cNvPr id="5" name="Rectangle 4">
            <a:extLst>
              <a:ext uri="{FF2B5EF4-FFF2-40B4-BE49-F238E27FC236}">
                <a16:creationId xmlns:a16="http://schemas.microsoft.com/office/drawing/2014/main" id="{F4BF290E-E002-42C5-BCEE-58108C762990}"/>
              </a:ext>
            </a:extLst>
          </p:cNvPr>
          <p:cNvSpPr/>
          <p:nvPr/>
        </p:nvSpPr>
        <p:spPr>
          <a:xfrm>
            <a:off x="910849" y="2183907"/>
            <a:ext cx="2746752" cy="830997"/>
          </a:xfrm>
          <a:prstGeom prst="rect">
            <a:avLst/>
          </a:prstGeom>
        </p:spPr>
        <p:txBody>
          <a:bodyPr wrap="square">
            <a:spAutoFit/>
          </a:bodyPr>
          <a:lstStyle/>
          <a:p>
            <a:r>
              <a:rPr lang="en-US" sz="2400" b="1" dirty="0"/>
              <a:t>Regional circulation change</a:t>
            </a:r>
            <a:endParaRPr lang="en-US" sz="40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F42CF15-00B7-4DC9-A3C7-8C41FF7A7AB4}"/>
              </a:ext>
            </a:extLst>
          </p:cNvPr>
          <p:cNvPicPr>
            <a:picLocks noChangeAspect="1"/>
          </p:cNvPicPr>
          <p:nvPr/>
        </p:nvPicPr>
        <p:blipFill>
          <a:blip r:embed="rId2"/>
          <a:stretch>
            <a:fillRect/>
          </a:stretch>
        </p:blipFill>
        <p:spPr>
          <a:xfrm>
            <a:off x="4059948" y="1737360"/>
            <a:ext cx="6895201" cy="4555100"/>
          </a:xfrm>
          <a:prstGeom prst="rect">
            <a:avLst/>
          </a:prstGeom>
        </p:spPr>
      </p:pic>
    </p:spTree>
    <p:extLst>
      <p:ext uri="{BB962C8B-B14F-4D97-AF65-F5344CB8AC3E}">
        <p14:creationId xmlns:p14="http://schemas.microsoft.com/office/powerpoint/2010/main" val="2634114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086D-8320-4BF6-AE9D-D573C3283B48}"/>
              </a:ext>
            </a:extLst>
          </p:cNvPr>
          <p:cNvSpPr>
            <a:spLocks noGrp="1"/>
          </p:cNvSpPr>
          <p:nvPr>
            <p:ph type="title"/>
          </p:nvPr>
        </p:nvSpPr>
        <p:spPr/>
        <p:txBody>
          <a:bodyPr/>
          <a:lstStyle/>
          <a:p>
            <a:r>
              <a:rPr lang="en-US" b="1" dirty="0">
                <a:solidFill>
                  <a:schemeClr val="tx1"/>
                </a:solidFill>
              </a:rPr>
              <a:t>Physiologic effect</a:t>
            </a:r>
            <a:endParaRPr lang="en-US" dirty="0">
              <a:solidFill>
                <a:schemeClr val="tx1"/>
              </a:solidFill>
            </a:endParaRPr>
          </a:p>
        </p:txBody>
      </p:sp>
      <p:sp>
        <p:nvSpPr>
          <p:cNvPr id="5" name="Rectangle 4">
            <a:extLst>
              <a:ext uri="{FF2B5EF4-FFF2-40B4-BE49-F238E27FC236}">
                <a16:creationId xmlns:a16="http://schemas.microsoft.com/office/drawing/2014/main" id="{F4BF290E-E002-42C5-BCEE-58108C762990}"/>
              </a:ext>
            </a:extLst>
          </p:cNvPr>
          <p:cNvSpPr/>
          <p:nvPr/>
        </p:nvSpPr>
        <p:spPr>
          <a:xfrm>
            <a:off x="671152" y="2521258"/>
            <a:ext cx="3023230" cy="461665"/>
          </a:xfrm>
          <a:prstGeom prst="rect">
            <a:avLst/>
          </a:prstGeom>
        </p:spPr>
        <p:txBody>
          <a:bodyPr wrap="square">
            <a:spAutoFit/>
          </a:bodyPr>
          <a:lstStyle/>
          <a:p>
            <a:r>
              <a:rPr lang="en-US" sz="2400" b="1" dirty="0"/>
              <a:t>Renal function effect</a:t>
            </a:r>
            <a:endParaRPr lang="en-US" sz="48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9499C67-5A60-4794-8564-E8D4A5E571D8}"/>
              </a:ext>
            </a:extLst>
          </p:cNvPr>
          <p:cNvPicPr>
            <a:picLocks noChangeAspect="1"/>
          </p:cNvPicPr>
          <p:nvPr/>
        </p:nvPicPr>
        <p:blipFill>
          <a:blip r:embed="rId2"/>
          <a:stretch>
            <a:fillRect/>
          </a:stretch>
        </p:blipFill>
        <p:spPr>
          <a:xfrm>
            <a:off x="3934079" y="2183907"/>
            <a:ext cx="7221601" cy="3514800"/>
          </a:xfrm>
          <a:prstGeom prst="rect">
            <a:avLst/>
          </a:prstGeom>
        </p:spPr>
      </p:pic>
    </p:spTree>
    <p:extLst>
      <p:ext uri="{BB962C8B-B14F-4D97-AF65-F5344CB8AC3E}">
        <p14:creationId xmlns:p14="http://schemas.microsoft.com/office/powerpoint/2010/main" val="4132408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086D-8320-4BF6-AE9D-D573C3283B48}"/>
              </a:ext>
            </a:extLst>
          </p:cNvPr>
          <p:cNvSpPr>
            <a:spLocks noGrp="1"/>
          </p:cNvSpPr>
          <p:nvPr>
            <p:ph type="title"/>
          </p:nvPr>
        </p:nvSpPr>
        <p:spPr/>
        <p:txBody>
          <a:bodyPr>
            <a:normAutofit/>
          </a:bodyPr>
          <a:lstStyle/>
          <a:p>
            <a:r>
              <a:rPr lang="en-US" sz="4400" b="1" dirty="0">
                <a:solidFill>
                  <a:schemeClr val="tx1"/>
                </a:solidFill>
              </a:rPr>
              <a:t>PONV</a:t>
            </a:r>
          </a:p>
        </p:txBody>
      </p:sp>
      <p:sp>
        <p:nvSpPr>
          <p:cNvPr id="5" name="Rectangle 4">
            <a:extLst>
              <a:ext uri="{FF2B5EF4-FFF2-40B4-BE49-F238E27FC236}">
                <a16:creationId xmlns:a16="http://schemas.microsoft.com/office/drawing/2014/main" id="{F4BF290E-E002-42C5-BCEE-58108C762990}"/>
              </a:ext>
            </a:extLst>
          </p:cNvPr>
          <p:cNvSpPr/>
          <p:nvPr/>
        </p:nvSpPr>
        <p:spPr>
          <a:xfrm>
            <a:off x="671151" y="2521258"/>
            <a:ext cx="9795621" cy="1077218"/>
          </a:xfrm>
          <a:prstGeom prst="rect">
            <a:avLst/>
          </a:prstGeom>
        </p:spPr>
        <p:txBody>
          <a:bodyPr wrap="square">
            <a:spAutoFit/>
          </a:bodyPr>
          <a:lstStyle/>
          <a:p>
            <a:pPr marL="457200" indent="-457200">
              <a:buClr>
                <a:schemeClr val="accent1"/>
              </a:buClr>
              <a:buFont typeface="Arial" panose="020B0604020202020204" pitchFamily="34" charset="0"/>
              <a:buChar char="•"/>
            </a:pPr>
            <a:r>
              <a:rPr lang="en-US" sz="3200" b="1" dirty="0">
                <a:latin typeface="+mj-lt"/>
                <a:cs typeface="Cordia New" panose="020B0304020202020204" pitchFamily="34" charset="-34"/>
              </a:rPr>
              <a:t>Laparoscopic surgery is high risk for PONV</a:t>
            </a:r>
          </a:p>
          <a:p>
            <a:r>
              <a:rPr lang="en-US" sz="3200" b="1" dirty="0">
                <a:latin typeface="+mj-lt"/>
                <a:cs typeface="Cordia New" panose="020B0304020202020204" pitchFamily="34" charset="-34"/>
              </a:rPr>
              <a:t>	(intraperitoneal insufflation and bowel manipulation)</a:t>
            </a:r>
            <a:endParaRPr lang="en-US" sz="7200" b="1" dirty="0">
              <a:latin typeface="+mj-lt"/>
              <a:cs typeface="Cordia New" panose="020B0304020202020204" pitchFamily="34" charset="-34"/>
            </a:endParaRPr>
          </a:p>
        </p:txBody>
      </p:sp>
    </p:spTree>
    <p:extLst>
      <p:ext uri="{BB962C8B-B14F-4D97-AF65-F5344CB8AC3E}">
        <p14:creationId xmlns:p14="http://schemas.microsoft.com/office/powerpoint/2010/main" val="1538306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EDD6-61B3-441A-AF3F-53DD87C471C0}"/>
              </a:ext>
            </a:extLst>
          </p:cNvPr>
          <p:cNvSpPr>
            <a:spLocks noGrp="1"/>
          </p:cNvSpPr>
          <p:nvPr>
            <p:ph type="title"/>
          </p:nvPr>
        </p:nvSpPr>
        <p:spPr/>
        <p:txBody>
          <a:bodyPr/>
          <a:lstStyle/>
          <a:p>
            <a:r>
              <a:rPr lang="en-US" b="1" dirty="0">
                <a:solidFill>
                  <a:schemeClr val="tx1"/>
                </a:solidFill>
              </a:rPr>
              <a:t>Complication</a:t>
            </a:r>
          </a:p>
        </p:txBody>
      </p:sp>
      <p:sp>
        <p:nvSpPr>
          <p:cNvPr id="3" name="Content Placeholder 2">
            <a:extLst>
              <a:ext uri="{FF2B5EF4-FFF2-40B4-BE49-F238E27FC236}">
                <a16:creationId xmlns:a16="http://schemas.microsoft.com/office/drawing/2014/main" id="{92EDBD80-3654-4581-AEB4-23EE4E330335}"/>
              </a:ext>
            </a:extLst>
          </p:cNvPr>
          <p:cNvSpPr>
            <a:spLocks noGrp="1"/>
          </p:cNvSpPr>
          <p:nvPr>
            <p:ph idx="1"/>
          </p:nvPr>
        </p:nvSpPr>
        <p:spPr/>
        <p:txBody>
          <a:bodyPr>
            <a:normAutofit/>
          </a:bodyPr>
          <a:lstStyle/>
          <a:p>
            <a:pPr>
              <a:buFont typeface="Wingdings" panose="05000000000000000000" pitchFamily="2" charset="2"/>
              <a:buChar char="§"/>
            </a:pPr>
            <a:r>
              <a:rPr lang="en-US" sz="2400" b="1" dirty="0">
                <a:solidFill>
                  <a:schemeClr val="tx1"/>
                </a:solidFill>
              </a:rPr>
              <a:t>  Subcutaneous Emphysema</a:t>
            </a:r>
          </a:p>
          <a:p>
            <a:pPr>
              <a:buFont typeface="Wingdings" panose="05000000000000000000" pitchFamily="2" charset="2"/>
              <a:buChar char="§"/>
            </a:pPr>
            <a:r>
              <a:rPr lang="en-US" sz="2400" b="1" dirty="0">
                <a:solidFill>
                  <a:schemeClr val="tx1"/>
                </a:solidFill>
              </a:rPr>
              <a:t>  Pneumothorax </a:t>
            </a:r>
          </a:p>
          <a:p>
            <a:pPr>
              <a:buFont typeface="Wingdings" panose="05000000000000000000" pitchFamily="2" charset="2"/>
              <a:buChar char="§"/>
            </a:pPr>
            <a:r>
              <a:rPr lang="en-US" sz="2400" b="1" dirty="0">
                <a:solidFill>
                  <a:schemeClr val="tx1"/>
                </a:solidFill>
              </a:rPr>
              <a:t>  </a:t>
            </a:r>
            <a:r>
              <a:rPr lang="en-US" sz="2400" b="1" dirty="0" err="1">
                <a:solidFill>
                  <a:schemeClr val="tx1"/>
                </a:solidFill>
              </a:rPr>
              <a:t>Capnothorax</a:t>
            </a:r>
            <a:endParaRPr lang="en-US" sz="2400" b="1" dirty="0">
              <a:solidFill>
                <a:schemeClr val="tx1"/>
              </a:solidFill>
            </a:endParaRPr>
          </a:p>
          <a:p>
            <a:pPr>
              <a:buFont typeface="Wingdings" panose="05000000000000000000" pitchFamily="2" charset="2"/>
              <a:buChar char="§"/>
            </a:pPr>
            <a:r>
              <a:rPr lang="en-US" sz="2400" b="1" dirty="0">
                <a:solidFill>
                  <a:schemeClr val="tx1"/>
                </a:solidFill>
              </a:rPr>
              <a:t>  Gas Embolism</a:t>
            </a:r>
          </a:p>
          <a:p>
            <a:pPr>
              <a:buFont typeface="Wingdings" panose="05000000000000000000" pitchFamily="2" charset="2"/>
              <a:buChar char="§"/>
            </a:pPr>
            <a:r>
              <a:rPr lang="en-US" sz="2400" b="1" dirty="0">
                <a:solidFill>
                  <a:schemeClr val="tx1"/>
                </a:solidFill>
              </a:rPr>
              <a:t>  Endobronchial intubation</a:t>
            </a:r>
          </a:p>
          <a:p>
            <a:pPr>
              <a:buFont typeface="Wingdings" panose="05000000000000000000" pitchFamily="2" charset="2"/>
              <a:buChar char="§"/>
            </a:pPr>
            <a:r>
              <a:rPr lang="en-US" sz="2400" b="1" dirty="0">
                <a:solidFill>
                  <a:schemeClr val="tx1"/>
                </a:solidFill>
              </a:rPr>
              <a:t>  Perforations , lacerations, Hemorrhage</a:t>
            </a:r>
            <a:endParaRPr lang="en-US" sz="2400" dirty="0">
              <a:solidFill>
                <a:schemeClr val="tx1"/>
              </a:solidFill>
            </a:endParaRPr>
          </a:p>
        </p:txBody>
      </p:sp>
    </p:spTree>
    <p:extLst>
      <p:ext uri="{BB962C8B-B14F-4D97-AF65-F5344CB8AC3E}">
        <p14:creationId xmlns:p14="http://schemas.microsoft.com/office/powerpoint/2010/main" val="650516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4850EA-B1F4-4B1F-BAE0-3B66948E035C}"/>
              </a:ext>
            </a:extLst>
          </p:cNvPr>
          <p:cNvPicPr>
            <a:picLocks noChangeAspect="1"/>
          </p:cNvPicPr>
          <p:nvPr/>
        </p:nvPicPr>
        <p:blipFill rotWithShape="1">
          <a:blip r:embed="rId2"/>
          <a:srcRect l="6440" t="17864" r="13462"/>
          <a:stretch/>
        </p:blipFill>
        <p:spPr>
          <a:xfrm>
            <a:off x="1376039" y="0"/>
            <a:ext cx="8451542" cy="6500004"/>
          </a:xfrm>
          <a:prstGeom prst="rect">
            <a:avLst/>
          </a:prstGeom>
        </p:spPr>
      </p:pic>
      <p:cxnSp>
        <p:nvCxnSpPr>
          <p:cNvPr id="3" name="Straight Connector 2">
            <a:extLst>
              <a:ext uri="{FF2B5EF4-FFF2-40B4-BE49-F238E27FC236}">
                <a16:creationId xmlns:a16="http://schemas.microsoft.com/office/drawing/2014/main" id="{6AA25DAD-BEE5-4497-89BC-82B3828F88D1}"/>
              </a:ext>
            </a:extLst>
          </p:cNvPr>
          <p:cNvCxnSpPr>
            <a:cxnSpLocks/>
          </p:cNvCxnSpPr>
          <p:nvPr/>
        </p:nvCxnSpPr>
        <p:spPr>
          <a:xfrm flipH="1">
            <a:off x="2751712" y="177553"/>
            <a:ext cx="213430" cy="6010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2BB977-B4F9-45B6-B115-01CE80F541BA}"/>
              </a:ext>
            </a:extLst>
          </p:cNvPr>
          <p:cNvSpPr txBox="1"/>
          <p:nvPr/>
        </p:nvSpPr>
        <p:spPr>
          <a:xfrm>
            <a:off x="4219662" y="2298583"/>
            <a:ext cx="2625754" cy="1477328"/>
          </a:xfrm>
          <a:prstGeom prst="rect">
            <a:avLst/>
          </a:prstGeom>
          <a:solidFill>
            <a:srgbClr val="FFFF66"/>
          </a:solidFill>
        </p:spPr>
        <p:txBody>
          <a:bodyPr wrap="square" rtlCol="0">
            <a:spAutoFit/>
          </a:bodyPr>
          <a:lstStyle/>
          <a:p>
            <a:r>
              <a:rPr lang="en-US" sz="2400" dirty="0"/>
              <a:t>Start </a:t>
            </a:r>
            <a:r>
              <a:rPr lang="en-US" sz="2400" dirty="0" err="1"/>
              <a:t>Anes</a:t>
            </a:r>
            <a:r>
              <a:rPr lang="en-US" sz="2400" dirty="0"/>
              <a:t> 9.15</a:t>
            </a:r>
            <a:r>
              <a:rPr lang="th-TH" sz="2400" dirty="0"/>
              <a:t>น.</a:t>
            </a:r>
            <a:endParaRPr lang="en-US" sz="2400" dirty="0"/>
          </a:p>
          <a:p>
            <a:r>
              <a:rPr lang="en-US" sz="2400" dirty="0"/>
              <a:t>BP 112/64 mmHg</a:t>
            </a:r>
          </a:p>
          <a:p>
            <a:r>
              <a:rPr lang="en-US" sz="2400" dirty="0"/>
              <a:t>PR 63 bpm</a:t>
            </a:r>
          </a:p>
          <a:p>
            <a:endParaRPr lang="en-US" dirty="0"/>
          </a:p>
        </p:txBody>
      </p:sp>
    </p:spTree>
    <p:extLst>
      <p:ext uri="{BB962C8B-B14F-4D97-AF65-F5344CB8AC3E}">
        <p14:creationId xmlns:p14="http://schemas.microsoft.com/office/powerpoint/2010/main" val="4017188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4850EA-B1F4-4B1F-BAE0-3B66948E035C}"/>
              </a:ext>
            </a:extLst>
          </p:cNvPr>
          <p:cNvPicPr>
            <a:picLocks noChangeAspect="1"/>
          </p:cNvPicPr>
          <p:nvPr/>
        </p:nvPicPr>
        <p:blipFill rotWithShape="1">
          <a:blip r:embed="rId2"/>
          <a:srcRect l="6440" t="17864" r="13462"/>
          <a:stretch/>
        </p:blipFill>
        <p:spPr>
          <a:xfrm>
            <a:off x="1376039" y="0"/>
            <a:ext cx="8451542" cy="6500004"/>
          </a:xfrm>
          <a:prstGeom prst="rect">
            <a:avLst/>
          </a:prstGeom>
        </p:spPr>
      </p:pic>
      <p:cxnSp>
        <p:nvCxnSpPr>
          <p:cNvPr id="3" name="Straight Connector 2">
            <a:extLst>
              <a:ext uri="{FF2B5EF4-FFF2-40B4-BE49-F238E27FC236}">
                <a16:creationId xmlns:a16="http://schemas.microsoft.com/office/drawing/2014/main" id="{6AA25DAD-BEE5-4497-89BC-82B3828F88D1}"/>
              </a:ext>
            </a:extLst>
          </p:cNvPr>
          <p:cNvCxnSpPr>
            <a:cxnSpLocks/>
          </p:cNvCxnSpPr>
          <p:nvPr/>
        </p:nvCxnSpPr>
        <p:spPr>
          <a:xfrm flipH="1">
            <a:off x="2973654" y="244707"/>
            <a:ext cx="213430" cy="6010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2BB977-B4F9-45B6-B115-01CE80F541BA}"/>
              </a:ext>
            </a:extLst>
          </p:cNvPr>
          <p:cNvSpPr txBox="1"/>
          <p:nvPr/>
        </p:nvSpPr>
        <p:spPr>
          <a:xfrm>
            <a:off x="4219661" y="2298583"/>
            <a:ext cx="4080959" cy="3231654"/>
          </a:xfrm>
          <a:prstGeom prst="rect">
            <a:avLst/>
          </a:prstGeom>
          <a:solidFill>
            <a:srgbClr val="FFFF66"/>
          </a:solidFill>
        </p:spPr>
        <p:txBody>
          <a:bodyPr wrap="square" rtlCol="0">
            <a:spAutoFit/>
          </a:bodyPr>
          <a:lstStyle/>
          <a:p>
            <a:r>
              <a:rPr lang="en-US" sz="2400" b="1" dirty="0"/>
              <a:t>Induction &amp; intubation: </a:t>
            </a:r>
          </a:p>
          <a:p>
            <a:r>
              <a:rPr lang="en-US" sz="2400" dirty="0"/>
              <a:t>Propofol  200 mg </a:t>
            </a:r>
          </a:p>
          <a:p>
            <a:r>
              <a:rPr lang="en-US" sz="2400" dirty="0"/>
              <a:t>Rocuronium 70 mg </a:t>
            </a:r>
          </a:p>
          <a:p>
            <a:endParaRPr lang="en-US" sz="2400" b="1" dirty="0"/>
          </a:p>
          <a:p>
            <a:r>
              <a:rPr lang="en-US" sz="2400" b="1" dirty="0"/>
              <a:t>ETT</a:t>
            </a:r>
            <a:r>
              <a:rPr lang="en-US" sz="2400" dirty="0"/>
              <a:t> no 8.0 depth 22 cm</a:t>
            </a:r>
          </a:p>
          <a:p>
            <a:endParaRPr lang="en-US" sz="2400" dirty="0"/>
          </a:p>
          <a:p>
            <a:r>
              <a:rPr lang="en-US" sz="2400" dirty="0"/>
              <a:t>Fentanyl 100 mcg </a:t>
            </a:r>
          </a:p>
          <a:p>
            <a:r>
              <a:rPr lang="en-US" dirty="0"/>
              <a:t> </a:t>
            </a:r>
          </a:p>
          <a:p>
            <a:endParaRPr lang="en-US" dirty="0"/>
          </a:p>
        </p:txBody>
      </p:sp>
    </p:spTree>
    <p:extLst>
      <p:ext uri="{BB962C8B-B14F-4D97-AF65-F5344CB8AC3E}">
        <p14:creationId xmlns:p14="http://schemas.microsoft.com/office/powerpoint/2010/main" val="554664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4850EA-B1F4-4B1F-BAE0-3B66948E035C}"/>
              </a:ext>
            </a:extLst>
          </p:cNvPr>
          <p:cNvPicPr>
            <a:picLocks noChangeAspect="1"/>
          </p:cNvPicPr>
          <p:nvPr/>
        </p:nvPicPr>
        <p:blipFill rotWithShape="1">
          <a:blip r:embed="rId2"/>
          <a:srcRect l="6440" t="17864" r="13462"/>
          <a:stretch/>
        </p:blipFill>
        <p:spPr>
          <a:xfrm>
            <a:off x="1376039" y="0"/>
            <a:ext cx="8451542" cy="6500004"/>
          </a:xfrm>
          <a:prstGeom prst="rect">
            <a:avLst/>
          </a:prstGeom>
        </p:spPr>
      </p:pic>
      <p:cxnSp>
        <p:nvCxnSpPr>
          <p:cNvPr id="3" name="Straight Connector 2">
            <a:extLst>
              <a:ext uri="{FF2B5EF4-FFF2-40B4-BE49-F238E27FC236}">
                <a16:creationId xmlns:a16="http://schemas.microsoft.com/office/drawing/2014/main" id="{6AA25DAD-BEE5-4497-89BC-82B3828F88D1}"/>
              </a:ext>
            </a:extLst>
          </p:cNvPr>
          <p:cNvCxnSpPr>
            <a:cxnSpLocks/>
          </p:cNvCxnSpPr>
          <p:nvPr/>
        </p:nvCxnSpPr>
        <p:spPr>
          <a:xfrm flipH="1">
            <a:off x="3115696" y="168675"/>
            <a:ext cx="213430" cy="6010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2BB977-B4F9-45B6-B115-01CE80F541BA}"/>
              </a:ext>
            </a:extLst>
          </p:cNvPr>
          <p:cNvSpPr txBox="1"/>
          <p:nvPr/>
        </p:nvSpPr>
        <p:spPr>
          <a:xfrm>
            <a:off x="5845486" y="2465172"/>
            <a:ext cx="3017390" cy="1569660"/>
          </a:xfrm>
          <a:prstGeom prst="rect">
            <a:avLst/>
          </a:prstGeom>
          <a:solidFill>
            <a:srgbClr val="FFFF66"/>
          </a:solidFill>
        </p:spPr>
        <p:txBody>
          <a:bodyPr wrap="square" rtlCol="0">
            <a:spAutoFit/>
          </a:bodyPr>
          <a:lstStyle/>
          <a:p>
            <a:r>
              <a:rPr lang="en-US" sz="2000" b="1" dirty="0"/>
              <a:t>Rt. Subcostal TAP block</a:t>
            </a:r>
          </a:p>
          <a:p>
            <a:endParaRPr lang="en-US" sz="2000" b="1" dirty="0"/>
          </a:p>
          <a:p>
            <a:r>
              <a:rPr lang="en-US" sz="2000" b="1" dirty="0"/>
              <a:t>0.25%Bupivacaine 40 ml</a:t>
            </a:r>
            <a:endParaRPr lang="en-US" sz="2000" dirty="0"/>
          </a:p>
          <a:p>
            <a:r>
              <a:rPr lang="en-US" dirty="0"/>
              <a:t> </a:t>
            </a:r>
          </a:p>
          <a:p>
            <a:endParaRPr lang="en-US" dirty="0"/>
          </a:p>
        </p:txBody>
      </p:sp>
    </p:spTree>
    <p:extLst>
      <p:ext uri="{BB962C8B-B14F-4D97-AF65-F5344CB8AC3E}">
        <p14:creationId xmlns:p14="http://schemas.microsoft.com/office/powerpoint/2010/main" val="2485579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4850EA-B1F4-4B1F-BAE0-3B66948E035C}"/>
              </a:ext>
            </a:extLst>
          </p:cNvPr>
          <p:cNvPicPr>
            <a:picLocks noChangeAspect="1"/>
          </p:cNvPicPr>
          <p:nvPr/>
        </p:nvPicPr>
        <p:blipFill rotWithShape="1">
          <a:blip r:embed="rId2"/>
          <a:srcRect l="6440" t="17864" r="13462"/>
          <a:stretch/>
        </p:blipFill>
        <p:spPr>
          <a:xfrm>
            <a:off x="1349406" y="0"/>
            <a:ext cx="8451542" cy="6500004"/>
          </a:xfrm>
          <a:prstGeom prst="rect">
            <a:avLst/>
          </a:prstGeom>
        </p:spPr>
      </p:pic>
      <p:cxnSp>
        <p:nvCxnSpPr>
          <p:cNvPr id="3" name="Straight Connector 2">
            <a:extLst>
              <a:ext uri="{FF2B5EF4-FFF2-40B4-BE49-F238E27FC236}">
                <a16:creationId xmlns:a16="http://schemas.microsoft.com/office/drawing/2014/main" id="{6AA25DAD-BEE5-4497-89BC-82B3828F88D1}"/>
              </a:ext>
            </a:extLst>
          </p:cNvPr>
          <p:cNvCxnSpPr>
            <a:cxnSpLocks/>
          </p:cNvCxnSpPr>
          <p:nvPr/>
        </p:nvCxnSpPr>
        <p:spPr>
          <a:xfrm flipH="1">
            <a:off x="3506313" y="142042"/>
            <a:ext cx="213430" cy="6010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41052EE-1124-44BA-B979-49CC481AF44F}"/>
              </a:ext>
            </a:extLst>
          </p:cNvPr>
          <p:cNvSpPr txBox="1"/>
          <p:nvPr/>
        </p:nvSpPr>
        <p:spPr>
          <a:xfrm>
            <a:off x="5575177" y="1716175"/>
            <a:ext cx="6495034" cy="2862322"/>
          </a:xfrm>
          <a:prstGeom prst="rect">
            <a:avLst/>
          </a:prstGeom>
          <a:solidFill>
            <a:srgbClr val="FFFF66"/>
          </a:solidFill>
        </p:spPr>
        <p:txBody>
          <a:bodyPr wrap="square" rtlCol="0">
            <a:spAutoFit/>
          </a:bodyPr>
          <a:lstStyle/>
          <a:p>
            <a:r>
              <a:rPr lang="en-US" b="1" dirty="0"/>
              <a:t>Start surgery</a:t>
            </a:r>
            <a:r>
              <a:rPr lang="th-TH" b="1" dirty="0"/>
              <a:t> </a:t>
            </a:r>
            <a:r>
              <a:rPr lang="en-US" b="1" dirty="0"/>
              <a:t>:  </a:t>
            </a:r>
            <a:r>
              <a:rPr lang="en-US" dirty="0"/>
              <a:t>9.45</a:t>
            </a:r>
            <a:r>
              <a:rPr lang="en-US" b="1" dirty="0"/>
              <a:t> </a:t>
            </a:r>
            <a:r>
              <a:rPr lang="th-TH" b="1" dirty="0"/>
              <a:t>น.</a:t>
            </a:r>
            <a:endParaRPr lang="en-US" b="1" dirty="0"/>
          </a:p>
          <a:p>
            <a:r>
              <a:rPr lang="en-US" b="1" dirty="0" err="1"/>
              <a:t>Maintainance</a:t>
            </a:r>
            <a:r>
              <a:rPr lang="en-US" b="1" dirty="0"/>
              <a:t>: </a:t>
            </a:r>
            <a:r>
              <a:rPr lang="en-US" dirty="0"/>
              <a:t>Air:O</a:t>
            </a:r>
            <a:r>
              <a:rPr lang="en-US" baseline="-25000" dirty="0"/>
              <a:t>2</a:t>
            </a:r>
            <a:r>
              <a:rPr lang="en-US" dirty="0"/>
              <a:t>:0.5:0.5 Desflurane6%</a:t>
            </a:r>
          </a:p>
          <a:p>
            <a:r>
              <a:rPr lang="en-US" b="1" dirty="0"/>
              <a:t>Muscle relaxant: </a:t>
            </a:r>
            <a:r>
              <a:rPr lang="en-US" dirty="0"/>
              <a:t>-</a:t>
            </a:r>
          </a:p>
          <a:p>
            <a:r>
              <a:rPr lang="en-US" altLang="th-TH" b="1" dirty="0"/>
              <a:t>Analgesia</a:t>
            </a:r>
            <a:r>
              <a:rPr lang="en-US" altLang="th-TH" dirty="0"/>
              <a:t> :  Fentanyl 150 mcg</a:t>
            </a:r>
            <a:endParaRPr lang="th-TH" altLang="th-TH" dirty="0"/>
          </a:p>
          <a:p>
            <a:r>
              <a:rPr lang="en-US" altLang="th-TH" b="1" dirty="0"/>
              <a:t>Reverse</a:t>
            </a:r>
            <a:r>
              <a:rPr lang="en-US" altLang="th-TH" dirty="0"/>
              <a:t> : TOF=2</a:t>
            </a:r>
            <a:r>
              <a:rPr lang="en-US" altLang="th-TH" dirty="0">
                <a:solidFill>
                  <a:srgbClr val="FF0000"/>
                </a:solidFill>
              </a:rPr>
              <a:t> </a:t>
            </a:r>
            <a:r>
              <a:rPr lang="en-US" altLang="th-TH" dirty="0" err="1"/>
              <a:t>Sugammadex</a:t>
            </a:r>
            <a:r>
              <a:rPr lang="en-US" altLang="th-TH" dirty="0"/>
              <a:t> 150 mg </a:t>
            </a:r>
            <a:r>
              <a:rPr lang="en-US" altLang="th-TH" dirty="0">
                <a:sym typeface="Wingdings" panose="05000000000000000000" pitchFamily="2" charset="2"/>
              </a:rPr>
              <a:t> TOF = 4(100%) Extubate</a:t>
            </a:r>
            <a:endParaRPr lang="en-US" altLang="th-TH" dirty="0"/>
          </a:p>
          <a:p>
            <a:r>
              <a:rPr lang="en-US" altLang="th-TH" b="1" dirty="0" err="1"/>
              <a:t>Antiemitic</a:t>
            </a:r>
            <a:r>
              <a:rPr lang="en-US" altLang="th-TH" dirty="0"/>
              <a:t> : </a:t>
            </a:r>
            <a:r>
              <a:rPr lang="en-US" altLang="th-TH" dirty="0" err="1"/>
              <a:t>Onsia</a:t>
            </a:r>
            <a:r>
              <a:rPr lang="en-US" altLang="th-TH" dirty="0"/>
              <a:t> 8 mg IV, </a:t>
            </a:r>
            <a:r>
              <a:rPr lang="en-US" altLang="th-TH" dirty="0" err="1"/>
              <a:t>Plasil</a:t>
            </a:r>
            <a:r>
              <a:rPr lang="en-US" altLang="th-TH" dirty="0"/>
              <a:t> 10 mg</a:t>
            </a:r>
            <a:br>
              <a:rPr lang="en-US" altLang="th-TH" dirty="0"/>
            </a:br>
            <a:r>
              <a:rPr lang="en-US" altLang="th-TH" b="1" dirty="0"/>
              <a:t>IV fluid </a:t>
            </a:r>
            <a:r>
              <a:rPr lang="en-US" altLang="th-TH" dirty="0"/>
              <a:t>: </a:t>
            </a:r>
            <a:r>
              <a:rPr lang="en-US" altLang="th-TH" dirty="0" err="1"/>
              <a:t>Acetar</a:t>
            </a:r>
            <a:r>
              <a:rPr lang="en-US" altLang="th-TH" dirty="0"/>
              <a:t> 600 ml</a:t>
            </a:r>
          </a:p>
          <a:p>
            <a:r>
              <a:rPr lang="en-US" altLang="th-TH" b="1" dirty="0"/>
              <a:t>EBL</a:t>
            </a:r>
            <a:r>
              <a:rPr lang="en-US" altLang="th-TH" dirty="0"/>
              <a:t> : 50ml</a:t>
            </a:r>
          </a:p>
          <a:p>
            <a:r>
              <a:rPr lang="en-US" altLang="th-TH" b="1" dirty="0"/>
              <a:t>Operation time </a:t>
            </a:r>
            <a:r>
              <a:rPr lang="en-US" altLang="th-TH" dirty="0"/>
              <a:t>: 1 </a:t>
            </a:r>
            <a:r>
              <a:rPr lang="en-US" altLang="th-TH" dirty="0" err="1"/>
              <a:t>Hr</a:t>
            </a:r>
            <a:r>
              <a:rPr lang="en-US" altLang="th-TH" dirty="0"/>
              <a:t> 45 min</a:t>
            </a:r>
          </a:p>
          <a:p>
            <a:endParaRPr lang="en-US" dirty="0"/>
          </a:p>
        </p:txBody>
      </p:sp>
    </p:spTree>
    <p:extLst>
      <p:ext uri="{BB962C8B-B14F-4D97-AF65-F5344CB8AC3E}">
        <p14:creationId xmlns:p14="http://schemas.microsoft.com/office/powerpoint/2010/main" val="2900800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A9A98D-4490-4C48-8ECD-0F414EF3DF99}"/>
              </a:ext>
            </a:extLst>
          </p:cNvPr>
          <p:cNvSpPr>
            <a:spLocks noGrp="1"/>
          </p:cNvSpPr>
          <p:nvPr>
            <p:ph type="title"/>
          </p:nvPr>
        </p:nvSpPr>
        <p:spPr>
          <a:xfrm>
            <a:off x="1159138" y="234304"/>
            <a:ext cx="10055781" cy="1450757"/>
          </a:xfrm>
        </p:spPr>
        <p:txBody>
          <a:bodyPr/>
          <a:lstStyle/>
          <a:p>
            <a:r>
              <a:rPr lang="en-US" dirty="0">
                <a:solidFill>
                  <a:schemeClr val="tx1">
                    <a:lumMod val="95000"/>
                    <a:lumOff val="5000"/>
                  </a:schemeClr>
                </a:solidFill>
              </a:rPr>
              <a:t>Post-operative day1</a:t>
            </a:r>
          </a:p>
        </p:txBody>
      </p:sp>
      <p:sp>
        <p:nvSpPr>
          <p:cNvPr id="7" name="Content Placeholder 2">
            <a:extLst>
              <a:ext uri="{FF2B5EF4-FFF2-40B4-BE49-F238E27FC236}">
                <a16:creationId xmlns:a16="http://schemas.microsoft.com/office/drawing/2014/main" id="{C36040F8-70BD-4383-B78A-403ED8BC8EE6}"/>
              </a:ext>
            </a:extLst>
          </p:cNvPr>
          <p:cNvSpPr>
            <a:spLocks noGrp="1"/>
          </p:cNvSpPr>
          <p:nvPr>
            <p:ph idx="1"/>
          </p:nvPr>
        </p:nvSpPr>
        <p:spPr>
          <a:xfrm>
            <a:off x="1159138" y="2076554"/>
            <a:ext cx="10560018" cy="4023360"/>
          </a:xfrm>
        </p:spPr>
        <p:txBody>
          <a:bodyPr>
            <a:normAutofit lnSpcReduction="10000"/>
          </a:bodyPr>
          <a:lstStyle/>
          <a:p>
            <a:r>
              <a:rPr lang="en-US" sz="3200" dirty="0">
                <a:solidFill>
                  <a:schemeClr val="tx1"/>
                </a:solidFill>
                <a:latin typeface="Browallia New" panose="020B0604020202020204" pitchFamily="34" charset="-34"/>
                <a:cs typeface="Browallia New" panose="020B0604020202020204" pitchFamily="34" charset="-34"/>
              </a:rPr>
              <a:t>S :</a:t>
            </a:r>
            <a:r>
              <a:rPr lang="th-TH" sz="3200" dirty="0">
                <a:solidFill>
                  <a:schemeClr val="tx1"/>
                </a:solidFill>
                <a:latin typeface="Browallia New" panose="020B0604020202020204" pitchFamily="34" charset="-34"/>
                <a:cs typeface="Browallia New" panose="020B0604020202020204" pitchFamily="34" charset="-34"/>
              </a:rPr>
              <a:t>ตื่นดี  ปวดแผล</a:t>
            </a:r>
            <a:r>
              <a:rPr lang="en-US" sz="3200" dirty="0">
                <a:solidFill>
                  <a:schemeClr val="tx1"/>
                </a:solidFill>
                <a:latin typeface="Browallia New" panose="020B0604020202020204" pitchFamily="34" charset="-34"/>
                <a:cs typeface="Browallia New" panose="020B0604020202020204" pitchFamily="34" charset="-34"/>
              </a:rPr>
              <a:t>PS2/10  </a:t>
            </a:r>
            <a:r>
              <a:rPr lang="th-TH" sz="3200" dirty="0">
                <a:solidFill>
                  <a:schemeClr val="tx1"/>
                </a:solidFill>
                <a:latin typeface="Browallia New" panose="020B0604020202020204" pitchFamily="34" charset="-34"/>
                <a:cs typeface="Browallia New" panose="020B0604020202020204" pitchFamily="34" charset="-34"/>
              </a:rPr>
              <a:t>ไม่มีไข้</a:t>
            </a:r>
            <a:r>
              <a:rPr lang="en-US" sz="3200" dirty="0">
                <a:solidFill>
                  <a:schemeClr val="tx1"/>
                </a:solidFill>
                <a:latin typeface="Browallia New" panose="020B0604020202020204" pitchFamily="34" charset="-34"/>
                <a:cs typeface="Browallia New" panose="020B0604020202020204" pitchFamily="34" charset="-34"/>
              </a:rPr>
              <a:t> </a:t>
            </a:r>
            <a:r>
              <a:rPr lang="th-TH" sz="3200" dirty="0">
                <a:solidFill>
                  <a:schemeClr val="tx1"/>
                </a:solidFill>
                <a:latin typeface="Browallia New" panose="020B0604020202020204" pitchFamily="34" charset="-34"/>
                <a:cs typeface="Browallia New" panose="020B0604020202020204" pitchFamily="34" charset="-34"/>
              </a:rPr>
              <a:t> หายใจปกติ ไม่มีอ่อนแรง</a:t>
            </a:r>
            <a:r>
              <a:rPr lang="en-US" sz="3200" dirty="0">
                <a:solidFill>
                  <a:schemeClr val="tx1"/>
                </a:solidFill>
                <a:latin typeface="Browallia New" panose="020B0604020202020204" pitchFamily="34" charset="-34"/>
                <a:cs typeface="Browallia New" panose="020B0604020202020204" pitchFamily="34" charset="-34"/>
              </a:rPr>
              <a:t> </a:t>
            </a:r>
          </a:p>
          <a:p>
            <a:r>
              <a:rPr lang="en-US" sz="3200" dirty="0">
                <a:solidFill>
                  <a:schemeClr val="tx1"/>
                </a:solidFill>
                <a:latin typeface="Browallia New" panose="020B0604020202020204" pitchFamily="34" charset="-34"/>
                <a:cs typeface="Browallia New" panose="020B0604020202020204" pitchFamily="34" charset="-34"/>
              </a:rPr>
              <a:t>O : BP 120/78 mmHg	PR 70BPM  BT 37.0°C RR 16 breaths /min</a:t>
            </a:r>
            <a:endParaRPr lang="th-TH" sz="3200" dirty="0">
              <a:solidFill>
                <a:schemeClr val="tx1"/>
              </a:solidFill>
              <a:latin typeface="Browallia New" panose="020B0604020202020204" pitchFamily="34" charset="-34"/>
              <a:cs typeface="Browallia New" panose="020B0604020202020204" pitchFamily="34" charset="-34"/>
            </a:endParaRPr>
          </a:p>
          <a:p>
            <a:r>
              <a:rPr lang="en-US" sz="3200" dirty="0">
                <a:solidFill>
                  <a:schemeClr val="tx1"/>
                </a:solidFill>
                <a:latin typeface="Browallia New" panose="020B0604020202020204" pitchFamily="34" charset="-34"/>
                <a:cs typeface="Browallia New" panose="020B0604020202020204" pitchFamily="34" charset="-34"/>
              </a:rPr>
              <a:t>Motor grade V all</a:t>
            </a:r>
          </a:p>
          <a:p>
            <a:r>
              <a:rPr lang="en-US" sz="3200" dirty="0">
                <a:solidFill>
                  <a:schemeClr val="tx1"/>
                </a:solidFill>
                <a:latin typeface="Browallia New" panose="020B0604020202020204" pitchFamily="34" charset="-34"/>
                <a:cs typeface="Browallia New" panose="020B0604020202020204" pitchFamily="34" charset="-34"/>
              </a:rPr>
              <a:t>A + P :</a:t>
            </a:r>
          </a:p>
          <a:p>
            <a:r>
              <a:rPr lang="en-US" sz="3000" dirty="0">
                <a:solidFill>
                  <a:schemeClr val="tx1"/>
                </a:solidFill>
                <a:latin typeface="Browallia New" panose="020B0604020202020204" pitchFamily="34" charset="-34"/>
                <a:cs typeface="Browallia New" panose="020B0604020202020204" pitchFamily="34" charset="-34"/>
              </a:rPr>
              <a:t>Discharge</a:t>
            </a:r>
          </a:p>
          <a:p>
            <a:r>
              <a:rPr lang="en-US" sz="3200" dirty="0">
                <a:solidFill>
                  <a:schemeClr val="tx1"/>
                </a:solidFill>
                <a:latin typeface="Browallia New" panose="020B0604020202020204" pitchFamily="34" charset="-34"/>
                <a:cs typeface="Browallia New" panose="020B0604020202020204" pitchFamily="34" charset="-34"/>
              </a:rPr>
              <a:t>HM 	Paracetamol (500) 1 tab po prn q 4hr	</a:t>
            </a:r>
            <a:br>
              <a:rPr lang="en-US" sz="3200" dirty="0">
                <a:solidFill>
                  <a:schemeClr val="tx1"/>
                </a:solidFill>
                <a:latin typeface="Browallia New" panose="020B0604020202020204" pitchFamily="34" charset="-34"/>
                <a:cs typeface="Browallia New" panose="020B0604020202020204" pitchFamily="34" charset="-34"/>
              </a:rPr>
            </a:br>
            <a:r>
              <a:rPr lang="en-US" sz="3200" dirty="0">
                <a:solidFill>
                  <a:schemeClr val="tx1"/>
                </a:solidFill>
                <a:latin typeface="Browallia New" panose="020B0604020202020204" pitchFamily="34" charset="-34"/>
                <a:cs typeface="Browallia New" panose="020B0604020202020204" pitchFamily="34" charset="-34"/>
              </a:rPr>
              <a:t>	</a:t>
            </a:r>
            <a:r>
              <a:rPr lang="en-US" sz="3000" dirty="0" err="1">
                <a:solidFill>
                  <a:schemeClr val="tx1"/>
                </a:solidFill>
                <a:latin typeface="Browallia New" panose="020B0604020202020204" pitchFamily="34" charset="-34"/>
                <a:cs typeface="Browallia New" panose="020B0604020202020204" pitchFamily="34" charset="-34"/>
              </a:rPr>
              <a:t>Tramol</a:t>
            </a:r>
            <a:r>
              <a:rPr lang="en-US" sz="3000" dirty="0">
                <a:solidFill>
                  <a:schemeClr val="tx1"/>
                </a:solidFill>
                <a:latin typeface="Browallia New" panose="020B0604020202020204" pitchFamily="34" charset="-34"/>
                <a:cs typeface="Browallia New" panose="020B0604020202020204" pitchFamily="34" charset="-34"/>
              </a:rPr>
              <a:t> 1 cap po prn q 8 </a:t>
            </a:r>
            <a:r>
              <a:rPr lang="en-US" sz="3000" dirty="0" err="1">
                <a:solidFill>
                  <a:schemeClr val="tx1"/>
                </a:solidFill>
                <a:latin typeface="Browallia New" panose="020B0604020202020204" pitchFamily="34" charset="-34"/>
                <a:cs typeface="Browallia New" panose="020B0604020202020204" pitchFamily="34" charset="-34"/>
              </a:rPr>
              <a:t>hr</a:t>
            </a:r>
            <a:endParaRPr lang="en-US" sz="2400" dirty="0">
              <a:solidFill>
                <a:schemeClr val="tx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969510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25CC-9A0A-4957-9DEA-636EEF60109B}"/>
              </a:ext>
            </a:extLst>
          </p:cNvPr>
          <p:cNvSpPr>
            <a:spLocks noGrp="1"/>
          </p:cNvSpPr>
          <p:nvPr>
            <p:ph type="title"/>
          </p:nvPr>
        </p:nvSpPr>
        <p:spPr/>
        <p:txBody>
          <a:bodyPr/>
          <a:lstStyle/>
          <a:p>
            <a:r>
              <a:rPr lang="en-US" b="1" dirty="0">
                <a:solidFill>
                  <a:schemeClr val="tx1">
                    <a:lumMod val="95000"/>
                    <a:lumOff val="5000"/>
                  </a:schemeClr>
                </a:solidFill>
              </a:rPr>
              <a:t>History</a:t>
            </a:r>
          </a:p>
        </p:txBody>
      </p:sp>
      <p:sp>
        <p:nvSpPr>
          <p:cNvPr id="3" name="Content Placeholder 2">
            <a:extLst>
              <a:ext uri="{FF2B5EF4-FFF2-40B4-BE49-F238E27FC236}">
                <a16:creationId xmlns:a16="http://schemas.microsoft.com/office/drawing/2014/main" id="{76D99DA6-13AC-4037-8694-A8534B80C74E}"/>
              </a:ext>
            </a:extLst>
          </p:cNvPr>
          <p:cNvSpPr>
            <a:spLocks noGrp="1"/>
          </p:cNvSpPr>
          <p:nvPr>
            <p:ph idx="1"/>
          </p:nvPr>
        </p:nvSpPr>
        <p:spPr/>
        <p:txBody>
          <a:bodyPr>
            <a:normAutofit/>
          </a:bodyPr>
          <a:lstStyle/>
          <a:p>
            <a:pPr marL="0" indent="0">
              <a:buNone/>
            </a:pPr>
            <a:endParaRPr lang="en-US" sz="2800" dirty="0">
              <a:solidFill>
                <a:schemeClr val="tx1"/>
              </a:solidFill>
            </a:endParaRPr>
          </a:p>
          <a:p>
            <a:pPr>
              <a:buFont typeface="Arial" panose="020B0604020202020204" pitchFamily="34" charset="0"/>
              <a:buChar char="•"/>
            </a:pPr>
            <a:r>
              <a:rPr lang="en-US" sz="2800" dirty="0">
                <a:solidFill>
                  <a:schemeClr val="tx1"/>
                </a:solidFill>
              </a:rPr>
              <a:t>Chronic viral hepatitis B infection</a:t>
            </a:r>
          </a:p>
          <a:p>
            <a:pPr>
              <a:buFont typeface="Arial" panose="020B0604020202020204" pitchFamily="34" charset="0"/>
              <a:buChar char="•"/>
            </a:pPr>
            <a:r>
              <a:rPr lang="en-US" sz="2800" dirty="0">
                <a:solidFill>
                  <a:schemeClr val="tx1"/>
                </a:solidFill>
              </a:rPr>
              <a:t> No current medication </a:t>
            </a:r>
          </a:p>
          <a:p>
            <a:pPr>
              <a:buFont typeface="Arial" panose="020B0604020202020204" pitchFamily="34" charset="0"/>
              <a:buChar char="•"/>
            </a:pPr>
            <a:r>
              <a:rPr lang="en-US" sz="2800" dirty="0">
                <a:solidFill>
                  <a:schemeClr val="tx1"/>
                </a:solidFill>
              </a:rPr>
              <a:t> No drug or food allergy</a:t>
            </a:r>
          </a:p>
          <a:p>
            <a:pPr>
              <a:buFont typeface="Arial" panose="020B0604020202020204" pitchFamily="34" charset="0"/>
              <a:buChar char="•"/>
            </a:pPr>
            <a:r>
              <a:rPr lang="en-US" sz="2800" dirty="0">
                <a:solidFill>
                  <a:schemeClr val="tx1"/>
                </a:solidFill>
              </a:rPr>
              <a:t> No alcohol drinking</a:t>
            </a:r>
          </a:p>
          <a:p>
            <a:pPr>
              <a:buFont typeface="Arial" panose="020B0604020202020204" pitchFamily="34" charset="0"/>
              <a:buChar char="•"/>
            </a:pPr>
            <a:r>
              <a:rPr lang="en-US" sz="2800" dirty="0">
                <a:solidFill>
                  <a:schemeClr val="tx1"/>
                </a:solidFill>
              </a:rPr>
              <a:t> No smoking</a:t>
            </a:r>
            <a:endParaRPr lang="th-TH" sz="2800" dirty="0">
              <a:solidFill>
                <a:schemeClr val="tx1"/>
              </a:solidFill>
            </a:endParaRPr>
          </a:p>
          <a:p>
            <a:pPr marL="0" indent="0">
              <a:buNone/>
            </a:pPr>
            <a:endParaRPr lang="en-US" sz="2800" dirty="0">
              <a:solidFill>
                <a:schemeClr val="tx1"/>
              </a:solidFill>
            </a:endParaRPr>
          </a:p>
        </p:txBody>
      </p:sp>
    </p:spTree>
    <p:extLst>
      <p:ext uri="{BB962C8B-B14F-4D97-AF65-F5344CB8AC3E}">
        <p14:creationId xmlns:p14="http://schemas.microsoft.com/office/powerpoint/2010/main" val="1155283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405F5-F18F-4498-98C9-98D68085A06B}"/>
              </a:ext>
            </a:extLst>
          </p:cNvPr>
          <p:cNvPicPr>
            <a:picLocks noChangeAspect="1"/>
          </p:cNvPicPr>
          <p:nvPr/>
        </p:nvPicPr>
        <p:blipFill>
          <a:blip r:embed="rId2"/>
          <a:stretch>
            <a:fillRect/>
          </a:stretch>
        </p:blipFill>
        <p:spPr>
          <a:xfrm>
            <a:off x="2441570" y="1392344"/>
            <a:ext cx="7308860" cy="4524532"/>
          </a:xfrm>
          <a:prstGeom prst="rect">
            <a:avLst/>
          </a:prstGeom>
        </p:spPr>
      </p:pic>
    </p:spTree>
    <p:extLst>
      <p:ext uri="{BB962C8B-B14F-4D97-AF65-F5344CB8AC3E}">
        <p14:creationId xmlns:p14="http://schemas.microsoft.com/office/powerpoint/2010/main" val="2048806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DC29-3B63-4671-95C8-F85262ABB880}"/>
              </a:ext>
            </a:extLst>
          </p:cNvPr>
          <p:cNvSpPr>
            <a:spLocks noGrp="1"/>
          </p:cNvSpPr>
          <p:nvPr>
            <p:ph type="title"/>
          </p:nvPr>
        </p:nvSpPr>
        <p:spPr/>
        <p:txBody>
          <a:bodyPr/>
          <a:lstStyle/>
          <a:p>
            <a:r>
              <a:rPr lang="en-US" b="1" dirty="0">
                <a:solidFill>
                  <a:schemeClr val="tx1">
                    <a:lumMod val="95000"/>
                    <a:lumOff val="5000"/>
                  </a:schemeClr>
                </a:solidFill>
              </a:rPr>
              <a:t>History</a:t>
            </a:r>
          </a:p>
        </p:txBody>
      </p:sp>
      <p:sp>
        <p:nvSpPr>
          <p:cNvPr id="3" name="Content Placeholder 2">
            <a:extLst>
              <a:ext uri="{FF2B5EF4-FFF2-40B4-BE49-F238E27FC236}">
                <a16:creationId xmlns:a16="http://schemas.microsoft.com/office/drawing/2014/main" id="{1D2CD4FB-AB48-4134-BD32-EBF796AD18D2}"/>
              </a:ext>
            </a:extLst>
          </p:cNvPr>
          <p:cNvSpPr>
            <a:spLocks noGrp="1"/>
          </p:cNvSpPr>
          <p:nvPr>
            <p:ph idx="1"/>
          </p:nvPr>
        </p:nvSpPr>
        <p:spPr/>
        <p:txBody>
          <a:bodyPr/>
          <a:lstStyle/>
          <a:p>
            <a:pPr marL="0" indent="0">
              <a:buNone/>
            </a:pPr>
            <a:endParaRPr lang="en-US" sz="3200" dirty="0">
              <a:solidFill>
                <a:schemeClr val="tx1"/>
              </a:solidFill>
            </a:endParaRPr>
          </a:p>
          <a:p>
            <a:pPr>
              <a:buFont typeface="Arial" panose="020B0604020202020204" pitchFamily="34" charset="0"/>
              <a:buChar char="•"/>
            </a:pPr>
            <a:r>
              <a:rPr lang="en-US" sz="3200" dirty="0">
                <a:solidFill>
                  <a:schemeClr val="tx1"/>
                </a:solidFill>
              </a:rPr>
              <a:t>No previous surgery</a:t>
            </a:r>
            <a:r>
              <a:rPr lang="th-TH" sz="3200" dirty="0">
                <a:solidFill>
                  <a:schemeClr val="tx1"/>
                </a:solidFill>
              </a:rPr>
              <a:t> </a:t>
            </a:r>
            <a:r>
              <a:rPr lang="en-US" sz="3200" dirty="0">
                <a:solidFill>
                  <a:schemeClr val="tx1"/>
                </a:solidFill>
              </a:rPr>
              <a:t>/</a:t>
            </a:r>
            <a:r>
              <a:rPr lang="th-TH" sz="3200" dirty="0">
                <a:solidFill>
                  <a:schemeClr val="tx1"/>
                </a:solidFill>
              </a:rPr>
              <a:t> </a:t>
            </a:r>
            <a:r>
              <a:rPr lang="en-US" sz="3200" dirty="0">
                <a:solidFill>
                  <a:schemeClr val="tx1"/>
                </a:solidFill>
              </a:rPr>
              <a:t>anesthesia</a:t>
            </a:r>
          </a:p>
          <a:p>
            <a:pPr>
              <a:buFont typeface="Arial" panose="020B0604020202020204" pitchFamily="34" charset="0"/>
              <a:buChar char="•"/>
            </a:pPr>
            <a:r>
              <a:rPr lang="en-US" sz="3200" dirty="0">
                <a:solidFill>
                  <a:schemeClr val="tx1"/>
                </a:solidFill>
              </a:rPr>
              <a:t> Functional class I</a:t>
            </a:r>
          </a:p>
          <a:p>
            <a:pPr marL="0" indent="0">
              <a:buNone/>
            </a:pPr>
            <a:endParaRPr lang="en-US" sz="3200" dirty="0">
              <a:solidFill>
                <a:schemeClr val="tx1"/>
              </a:solidFill>
            </a:endParaRPr>
          </a:p>
        </p:txBody>
      </p:sp>
    </p:spTree>
    <p:extLst>
      <p:ext uri="{BB962C8B-B14F-4D97-AF65-F5344CB8AC3E}">
        <p14:creationId xmlns:p14="http://schemas.microsoft.com/office/powerpoint/2010/main" val="3206037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idx="4294967295"/>
          </p:nvPr>
        </p:nvSpPr>
        <p:spPr>
          <a:xfrm>
            <a:off x="1838325" y="2926595"/>
            <a:ext cx="8515350" cy="1501775"/>
          </a:xfrm>
          <a:solidFill>
            <a:srgbClr val="002060"/>
          </a:solidFill>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dirty="0"/>
              <a:t>R1</a:t>
            </a:r>
            <a:br>
              <a:rPr lang="en-US" dirty="0"/>
            </a:br>
            <a:r>
              <a:rPr lang="en-US" dirty="0"/>
              <a:t>Physical examination</a:t>
            </a:r>
            <a:endParaRPr lang="th-TH" dirty="0"/>
          </a:p>
        </p:txBody>
      </p:sp>
    </p:spTree>
    <p:extLst>
      <p:ext uri="{BB962C8B-B14F-4D97-AF65-F5344CB8AC3E}">
        <p14:creationId xmlns:p14="http://schemas.microsoft.com/office/powerpoint/2010/main" val="349448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3611-0719-4415-8D20-65441C49356E}"/>
              </a:ext>
            </a:extLst>
          </p:cNvPr>
          <p:cNvSpPr>
            <a:spLocks noGrp="1"/>
          </p:cNvSpPr>
          <p:nvPr>
            <p:ph type="title"/>
          </p:nvPr>
        </p:nvSpPr>
        <p:spPr>
          <a:noFill/>
        </p:spPr>
        <p:txBody>
          <a:bodyPr/>
          <a:lstStyle/>
          <a:p>
            <a:r>
              <a:rPr lang="en-US" b="1" dirty="0">
                <a:solidFill>
                  <a:schemeClr val="tx1">
                    <a:lumMod val="95000"/>
                    <a:lumOff val="5000"/>
                  </a:schemeClr>
                </a:solidFill>
              </a:rPr>
              <a:t>Physical</a:t>
            </a:r>
            <a:r>
              <a:rPr lang="en-US" dirty="0">
                <a:solidFill>
                  <a:schemeClr val="tx1">
                    <a:lumMod val="95000"/>
                    <a:lumOff val="5000"/>
                  </a:schemeClr>
                </a:solidFill>
              </a:rPr>
              <a:t> </a:t>
            </a:r>
            <a:r>
              <a:rPr lang="en-US" b="1" dirty="0">
                <a:solidFill>
                  <a:schemeClr val="tx1">
                    <a:lumMod val="95000"/>
                    <a:lumOff val="5000"/>
                  </a:schemeClr>
                </a:solidFill>
              </a:rPr>
              <a:t>examination</a:t>
            </a:r>
            <a:endParaRPr lang="th-TH" b="1"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BE1C9680-609B-43B0-865A-1DDC964437DF}"/>
              </a:ext>
            </a:extLst>
          </p:cNvPr>
          <p:cNvSpPr>
            <a:spLocks noGrp="1"/>
          </p:cNvSpPr>
          <p:nvPr>
            <p:ph idx="1"/>
          </p:nvPr>
        </p:nvSpPr>
        <p:spPr>
          <a:xfrm>
            <a:off x="1097280" y="1982063"/>
            <a:ext cx="9307349" cy="4347716"/>
          </a:xfrm>
        </p:spPr>
        <p:txBody>
          <a:bodyPr>
            <a:normAutofit/>
          </a:bodyPr>
          <a:lstStyle/>
          <a:p>
            <a:r>
              <a:rPr lang="en-US" sz="3200" b="1" dirty="0">
                <a:solidFill>
                  <a:schemeClr val="tx1"/>
                </a:solidFill>
              </a:rPr>
              <a:t>Vital signs</a:t>
            </a:r>
          </a:p>
          <a:p>
            <a:pPr lvl="1"/>
            <a:r>
              <a:rPr lang="en-US" sz="2800" dirty="0">
                <a:solidFill>
                  <a:schemeClr val="tx1"/>
                </a:solidFill>
              </a:rPr>
              <a:t>BP 122/82 mmHg	HR 70 bpm</a:t>
            </a:r>
          </a:p>
          <a:p>
            <a:pPr lvl="1"/>
            <a:r>
              <a:rPr lang="en-US" sz="2800" dirty="0">
                <a:solidFill>
                  <a:schemeClr val="tx1"/>
                </a:solidFill>
              </a:rPr>
              <a:t>BT 37</a:t>
            </a:r>
            <a:r>
              <a:rPr lang="th-TH" sz="2800" dirty="0">
                <a:solidFill>
                  <a:schemeClr val="tx1"/>
                </a:solidFill>
              </a:rPr>
              <a:t> </a:t>
            </a:r>
            <a:r>
              <a:rPr lang="en-US" sz="2800" dirty="0">
                <a:solidFill>
                  <a:schemeClr val="tx1"/>
                </a:solidFill>
              </a:rPr>
              <a:t>c			RR 16 bpm </a:t>
            </a:r>
            <a:br>
              <a:rPr lang="en-US" sz="2800" dirty="0">
                <a:solidFill>
                  <a:schemeClr val="tx1"/>
                </a:solidFill>
              </a:rPr>
            </a:br>
            <a:endParaRPr lang="en-US" sz="2800" dirty="0">
              <a:solidFill>
                <a:schemeClr val="tx1"/>
              </a:solidFill>
            </a:endParaRPr>
          </a:p>
          <a:p>
            <a:r>
              <a:rPr lang="en-US" sz="3200" dirty="0">
                <a:solidFill>
                  <a:schemeClr val="tx1"/>
                </a:solidFill>
              </a:rPr>
              <a:t>BW 68 kgs		</a:t>
            </a:r>
            <a:r>
              <a:rPr lang="en-US" sz="3200" dirty="0" err="1">
                <a:solidFill>
                  <a:schemeClr val="tx1"/>
                </a:solidFill>
              </a:rPr>
              <a:t>Ht</a:t>
            </a:r>
            <a:r>
              <a:rPr lang="en-US" sz="3200" dirty="0">
                <a:solidFill>
                  <a:schemeClr val="tx1"/>
                </a:solidFill>
              </a:rPr>
              <a:t> 170 </a:t>
            </a:r>
            <a:r>
              <a:rPr lang="en-US" sz="3200" dirty="0" err="1">
                <a:solidFill>
                  <a:schemeClr val="tx1"/>
                </a:solidFill>
              </a:rPr>
              <a:t>cms</a:t>
            </a:r>
            <a:r>
              <a:rPr lang="en-US" sz="3200" dirty="0">
                <a:solidFill>
                  <a:schemeClr val="tx1"/>
                </a:solidFill>
              </a:rPr>
              <a:t> 		BMI 23.5 kg/m</a:t>
            </a:r>
            <a:r>
              <a:rPr lang="en-US" sz="3200" baseline="30000" dirty="0">
                <a:solidFill>
                  <a:schemeClr val="tx1"/>
                </a:solidFill>
              </a:rPr>
              <a:t>2</a:t>
            </a:r>
            <a:br>
              <a:rPr lang="en-US" sz="3200" baseline="30000" dirty="0">
                <a:solidFill>
                  <a:schemeClr val="tx1"/>
                </a:solidFill>
              </a:rPr>
            </a:br>
            <a:endParaRPr lang="en-US" sz="3200" baseline="30000" dirty="0">
              <a:solidFill>
                <a:schemeClr val="tx1"/>
              </a:solidFill>
            </a:endParaRPr>
          </a:p>
          <a:p>
            <a:r>
              <a:rPr lang="en-US" sz="3200" b="1" dirty="0">
                <a:solidFill>
                  <a:schemeClr val="tx1"/>
                </a:solidFill>
              </a:rPr>
              <a:t>GA</a:t>
            </a:r>
            <a:r>
              <a:rPr lang="en-US" sz="3200" dirty="0">
                <a:solidFill>
                  <a:schemeClr val="tx1"/>
                </a:solidFill>
              </a:rPr>
              <a:t> : A Thai male, good consciousness, well co-operated</a:t>
            </a:r>
          </a:p>
          <a:p>
            <a:r>
              <a:rPr lang="en-US" sz="3200" b="1" dirty="0">
                <a:solidFill>
                  <a:schemeClr val="tx1"/>
                </a:solidFill>
              </a:rPr>
              <a:t>HEENT</a:t>
            </a:r>
            <a:r>
              <a:rPr lang="en-US" sz="3200" dirty="0">
                <a:solidFill>
                  <a:schemeClr val="tx1"/>
                </a:solidFill>
              </a:rPr>
              <a:t> : no pale conjunctivae, no jaundice</a:t>
            </a:r>
            <a:endParaRPr lang="th-TH" sz="3200" dirty="0">
              <a:solidFill>
                <a:schemeClr val="tx1"/>
              </a:solidFill>
            </a:endParaRPr>
          </a:p>
        </p:txBody>
      </p:sp>
    </p:spTree>
    <p:extLst>
      <p:ext uri="{BB962C8B-B14F-4D97-AF65-F5344CB8AC3E}">
        <p14:creationId xmlns:p14="http://schemas.microsoft.com/office/powerpoint/2010/main" val="800202820"/>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2819</TotalTime>
  <Words>1372</Words>
  <Application>Microsoft Office PowerPoint</Application>
  <PresentationFormat>Widescreen</PresentationFormat>
  <Paragraphs>260</Paragraphs>
  <Slides>60</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Browallia New</vt:lpstr>
      <vt:lpstr>Calibri</vt:lpstr>
      <vt:lpstr>Calibri Light</vt:lpstr>
      <vt:lpstr>Cordia New</vt:lpstr>
      <vt:lpstr>Helvetica-Bold</vt:lpstr>
      <vt:lpstr>Source Sans Pro</vt:lpstr>
      <vt:lpstr>Wingdings</vt:lpstr>
      <vt:lpstr>Retrospect</vt:lpstr>
      <vt:lpstr>Interesting case</vt:lpstr>
      <vt:lpstr>Case</vt:lpstr>
      <vt:lpstr>History</vt:lpstr>
      <vt:lpstr>R1 History</vt:lpstr>
      <vt:lpstr>History</vt:lpstr>
      <vt:lpstr>History</vt:lpstr>
      <vt:lpstr>History</vt:lpstr>
      <vt:lpstr>R1 Physical examination</vt:lpstr>
      <vt:lpstr>Physical examination</vt:lpstr>
      <vt:lpstr>Physical examination</vt:lpstr>
      <vt:lpstr>Physical examination</vt:lpstr>
      <vt:lpstr>Physical examination</vt:lpstr>
      <vt:lpstr>R1 Investigation</vt:lpstr>
      <vt:lpstr>Investigation</vt:lpstr>
      <vt:lpstr>PowerPoint Presentation</vt:lpstr>
      <vt:lpstr>PowerPoint Presentation</vt:lpstr>
      <vt:lpstr>R1 Problem lists &amp; ASA classification</vt:lpstr>
      <vt:lpstr>Problem lists</vt:lpstr>
      <vt:lpstr>ASA classification</vt:lpstr>
      <vt:lpstr>R1 Preoperative evaluation</vt:lpstr>
      <vt:lpstr>Kennedy’s disease</vt:lpstr>
      <vt:lpstr>Kennedy’s disease</vt:lpstr>
      <vt:lpstr>Kennedy’s disease</vt:lpstr>
      <vt:lpstr>Kennedy’s disease</vt:lpstr>
      <vt:lpstr>Kennedy’s disease</vt:lpstr>
      <vt:lpstr>Kennedy’s disease</vt:lpstr>
      <vt:lpstr>Kennedy’s disease</vt:lpstr>
      <vt:lpstr>Differential diagnosis</vt:lpstr>
      <vt:lpstr>Chronic viral hepatitis B infection</vt:lpstr>
      <vt:lpstr>R1 Preoperative preparation &amp; Premedication</vt:lpstr>
      <vt:lpstr>Preop  preparation</vt:lpstr>
      <vt:lpstr>Premedication</vt:lpstr>
      <vt:lpstr>Choice of anesthesia</vt:lpstr>
      <vt:lpstr>Intraoperative management</vt:lpstr>
      <vt:lpstr>R2 Anesthetic consideration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Muscle Relaxants</vt:lpstr>
      <vt:lpstr>Sugammadex</vt:lpstr>
      <vt:lpstr>Sugammadex</vt:lpstr>
      <vt:lpstr>Local anesthetics</vt:lpstr>
      <vt:lpstr>Laparoscopic surgery</vt:lpstr>
      <vt:lpstr>Physiologic effect</vt:lpstr>
      <vt:lpstr>Physiologic effect</vt:lpstr>
      <vt:lpstr>Physiologic effect</vt:lpstr>
      <vt:lpstr>Physiologic effect</vt:lpstr>
      <vt:lpstr>PONV</vt:lpstr>
      <vt:lpstr>Complication</vt:lpstr>
      <vt:lpstr>PowerPoint Presentation</vt:lpstr>
      <vt:lpstr>PowerPoint Presentation</vt:lpstr>
      <vt:lpstr>PowerPoint Presentation</vt:lpstr>
      <vt:lpstr>PowerPoint Presentation</vt:lpstr>
      <vt:lpstr>Post-operative day1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Interesting case</dc:title>
  <dc:creator>SaTANA</dc:creator>
  <cp:lastModifiedBy>SaTANA</cp:lastModifiedBy>
  <cp:revision>333</cp:revision>
  <dcterms:created xsi:type="dcterms:W3CDTF">2018-01-27T20:25:25Z</dcterms:created>
  <dcterms:modified xsi:type="dcterms:W3CDTF">2019-06-05T16:15:52Z</dcterms:modified>
</cp:coreProperties>
</file>